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9" r:id="rId1"/>
  </p:sldMasterIdLst>
  <p:notesMasterIdLst>
    <p:notesMasterId r:id="rId16"/>
  </p:notesMasterIdLst>
  <p:handoutMasterIdLst>
    <p:handoutMasterId r:id="rId17"/>
  </p:handoutMasterIdLst>
  <p:sldIdLst>
    <p:sldId id="259" r:id="rId2"/>
    <p:sldId id="299" r:id="rId3"/>
    <p:sldId id="283" r:id="rId4"/>
    <p:sldId id="279" r:id="rId5"/>
    <p:sldId id="301" r:id="rId6"/>
    <p:sldId id="302" r:id="rId7"/>
    <p:sldId id="280" r:id="rId8"/>
    <p:sldId id="297" r:id="rId9"/>
    <p:sldId id="298" r:id="rId10"/>
    <p:sldId id="300" r:id="rId11"/>
    <p:sldId id="303" r:id="rId12"/>
    <p:sldId id="289" r:id="rId13"/>
    <p:sldId id="285" r:id="rId14"/>
    <p:sldId id="288" r:id="rId15"/>
  </p:sldIdLst>
  <p:sldSz cx="9144000" cy="6858000" type="screen4x3"/>
  <p:notesSz cx="6669088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A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4121" autoAdjust="0"/>
  </p:normalViewPr>
  <p:slideViewPr>
    <p:cSldViewPr>
      <p:cViewPr varScale="1">
        <p:scale>
          <a:sx n="74" d="100"/>
          <a:sy n="74" d="100"/>
        </p:scale>
        <p:origin x="-12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8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AC9B42-86E2-4EC8-BC6E-614DF4EB6E38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0482908-D6C2-4D6A-8B08-E41777091A62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1600" b="1" dirty="0" smtClean="0"/>
            <a:t>МИНИСТЕРСТВО ЗДРАВООХРАНЕНИЯ ПК</a:t>
          </a:r>
        </a:p>
      </dgm:t>
    </dgm:pt>
    <dgm:pt modelId="{17D8D837-C65B-4B30-8232-7A8BD67D515C}" type="parTrans" cxnId="{204E6EDA-C024-49DC-B490-FECBC1973974}">
      <dgm:prSet/>
      <dgm:spPr/>
      <dgm:t>
        <a:bodyPr/>
        <a:lstStyle/>
        <a:p>
          <a:endParaRPr lang="ru-RU"/>
        </a:p>
      </dgm:t>
    </dgm:pt>
    <dgm:pt modelId="{D8666AD2-3D43-4345-B338-3CDA55CE9EEA}" type="sibTrans" cxnId="{204E6EDA-C024-49DC-B490-FECBC1973974}">
      <dgm:prSet/>
      <dgm:spPr/>
      <dgm:t>
        <a:bodyPr/>
        <a:lstStyle/>
        <a:p>
          <a:endParaRPr lang="ru-RU"/>
        </a:p>
      </dgm:t>
    </dgm:pt>
    <dgm:pt modelId="{7421D1F2-F9D4-41BC-AA22-5CB1837B8848}">
      <dgm:prSet phldrT="[Текст]" custT="1"/>
      <dgm:spPr/>
      <dgm:t>
        <a:bodyPr/>
        <a:lstStyle/>
        <a:p>
          <a:r>
            <a:rPr lang="ru-RU" sz="1200" b="1" dirty="0" smtClean="0"/>
            <a:t>СТРАТЕГИЯ ВЫСОКОГО РИСКА</a:t>
          </a:r>
        </a:p>
        <a:p>
          <a:r>
            <a:rPr lang="ru-RU" sz="1200" b="1" dirty="0" smtClean="0"/>
            <a:t>Диспансеризация несовершеннолетних</a:t>
          </a:r>
        </a:p>
        <a:p>
          <a:r>
            <a:rPr lang="ru-RU" sz="1200" b="1" dirty="0" smtClean="0"/>
            <a:t>Центры здоровья для детей</a:t>
          </a:r>
          <a:endParaRPr lang="ru-RU" sz="1200" b="1" dirty="0"/>
        </a:p>
      </dgm:t>
    </dgm:pt>
    <dgm:pt modelId="{D32F441A-B9A8-4485-B352-0082443356AF}" type="parTrans" cxnId="{CDA2066C-9846-428C-A6C5-C0EBF0A4C0E5}">
      <dgm:prSet/>
      <dgm:spPr/>
      <dgm:t>
        <a:bodyPr/>
        <a:lstStyle/>
        <a:p>
          <a:endParaRPr lang="ru-RU"/>
        </a:p>
      </dgm:t>
    </dgm:pt>
    <dgm:pt modelId="{00F8F88C-91C6-4947-809D-969B10F0D728}" type="sibTrans" cxnId="{CDA2066C-9846-428C-A6C5-C0EBF0A4C0E5}">
      <dgm:prSet/>
      <dgm:spPr/>
      <dgm:t>
        <a:bodyPr/>
        <a:lstStyle/>
        <a:p>
          <a:endParaRPr lang="ru-RU"/>
        </a:p>
      </dgm:t>
    </dgm:pt>
    <dgm:pt modelId="{A21427D0-0C57-4AF8-BA81-FEA916107262}">
      <dgm:prSet phldrT="[Текст]" custT="1"/>
      <dgm:spPr/>
      <dgm:t>
        <a:bodyPr/>
        <a:lstStyle/>
        <a:p>
          <a:r>
            <a:rPr lang="ru-RU" sz="1800" b="1" dirty="0" smtClean="0"/>
            <a:t>СТРАТЕГИЯ ВТОРИЧНОЙ ПРОФИЛАК-ТИКИ</a:t>
          </a:r>
        </a:p>
        <a:p>
          <a:r>
            <a:rPr lang="ru-RU" sz="1400" b="1" dirty="0" smtClean="0"/>
            <a:t>Диспансерное наблюдение</a:t>
          </a:r>
        </a:p>
      </dgm:t>
    </dgm:pt>
    <dgm:pt modelId="{A3E857E7-5CB8-4A50-9309-8E31A9943B77}" type="parTrans" cxnId="{90CE86F2-AEA5-4DF2-BB4A-687B5BAF1F81}">
      <dgm:prSet/>
      <dgm:spPr/>
      <dgm:t>
        <a:bodyPr/>
        <a:lstStyle/>
        <a:p>
          <a:endParaRPr lang="ru-RU"/>
        </a:p>
      </dgm:t>
    </dgm:pt>
    <dgm:pt modelId="{12406BA4-1607-4355-8766-4CA40A5379D2}" type="sibTrans" cxnId="{90CE86F2-AEA5-4DF2-BB4A-687B5BAF1F81}">
      <dgm:prSet/>
      <dgm:spPr/>
      <dgm:t>
        <a:bodyPr/>
        <a:lstStyle/>
        <a:p>
          <a:endParaRPr lang="ru-RU"/>
        </a:p>
      </dgm:t>
    </dgm:pt>
    <dgm:pt modelId="{2B1F6968-30BC-425F-AAE9-8A969B690E82}">
      <dgm:prSet phldrT="[Текст]" custT="1"/>
      <dgm:spPr/>
      <dgm:t>
        <a:bodyPr/>
        <a:lstStyle/>
        <a:p>
          <a:r>
            <a:rPr lang="ru-RU" sz="1800" b="1" dirty="0" smtClean="0"/>
            <a:t>ПОПУЛЯЦИОН-НАЯ СТРАТЕГИЯ</a:t>
          </a:r>
        </a:p>
        <a:p>
          <a:r>
            <a:rPr lang="ru-RU" sz="1000" b="1" dirty="0" smtClean="0"/>
            <a:t>Информирование и мотивирование населения к ведению здорового образа жизни </a:t>
          </a:r>
        </a:p>
        <a:p>
          <a:endParaRPr lang="ru-RU" sz="1000" b="1" dirty="0" smtClean="0"/>
        </a:p>
      </dgm:t>
    </dgm:pt>
    <dgm:pt modelId="{68D028FF-A240-4792-8234-C39FF199255F}" type="parTrans" cxnId="{A03F7D40-DD15-4E04-829D-7D8B63E3403F}">
      <dgm:prSet/>
      <dgm:spPr/>
      <dgm:t>
        <a:bodyPr/>
        <a:lstStyle/>
        <a:p>
          <a:endParaRPr lang="ru-RU"/>
        </a:p>
      </dgm:t>
    </dgm:pt>
    <dgm:pt modelId="{11119358-B7A4-491C-B42E-E8497A9F56B9}" type="sibTrans" cxnId="{A03F7D40-DD15-4E04-829D-7D8B63E3403F}">
      <dgm:prSet/>
      <dgm:spPr/>
      <dgm:t>
        <a:bodyPr/>
        <a:lstStyle/>
        <a:p>
          <a:endParaRPr lang="ru-RU"/>
        </a:p>
      </dgm:t>
    </dgm:pt>
    <dgm:pt modelId="{D9047887-2A3C-44BA-AE2A-16F1B6362D12}">
      <dgm:prSet phldrT="[Текст]" custT="1"/>
      <dgm:spPr>
        <a:solidFill>
          <a:srgbClr val="FF0000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ЦЕНТР МЕДИЦИНСКОЙ ПРОФИЛАКТИКИ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Филиалы в г. Перми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 г. Кудымкаре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г. Соликамске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600" b="1" dirty="0" smtClean="0"/>
            <a:t>г. Чайковском</a:t>
          </a:r>
        </a:p>
        <a:p>
          <a:pPr algn="ctr">
            <a:lnSpc>
              <a:spcPct val="100000"/>
            </a:lnSpc>
            <a:spcAft>
              <a:spcPts val="0"/>
            </a:spcAft>
          </a:pPr>
          <a:endParaRPr lang="ru-RU" sz="1600" b="1" dirty="0" smtClean="0"/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dirty="0" smtClean="0"/>
            <a:t>4 центра здоровья для детей</a:t>
          </a:r>
        </a:p>
        <a:p>
          <a:pPr algn="l">
            <a:lnSpc>
              <a:spcPct val="90000"/>
            </a:lnSpc>
            <a:spcAft>
              <a:spcPct val="35000"/>
            </a:spcAft>
          </a:pPr>
          <a:r>
            <a:rPr lang="ru-RU" sz="1600" b="1" dirty="0" smtClean="0"/>
            <a:t>(г. Пермь, г. Чусовой, г. Березники)</a:t>
          </a:r>
        </a:p>
      </dgm:t>
    </dgm:pt>
    <dgm:pt modelId="{A1B2CC50-3B02-4CA0-BA2E-78EAD8A9821E}" type="sibTrans" cxnId="{D2CAC429-5F59-441D-85E7-DB743D1F653D}">
      <dgm:prSet/>
      <dgm:spPr/>
      <dgm:t>
        <a:bodyPr/>
        <a:lstStyle/>
        <a:p>
          <a:endParaRPr lang="ru-RU"/>
        </a:p>
      </dgm:t>
    </dgm:pt>
    <dgm:pt modelId="{BD430C65-1A76-4473-94DB-81F495D651F3}" type="parTrans" cxnId="{D2CAC429-5F59-441D-85E7-DB743D1F653D}">
      <dgm:prSet/>
      <dgm:spPr/>
      <dgm:t>
        <a:bodyPr/>
        <a:lstStyle/>
        <a:p>
          <a:endParaRPr lang="ru-RU"/>
        </a:p>
      </dgm:t>
    </dgm:pt>
    <dgm:pt modelId="{20D55C48-975E-46FB-980F-D3B2F862FE78}">
      <dgm:prSet phldrT="[Текст]" custScaleX="193893" custScaleY="65301" custLinFactNeighborX="1269" custLinFactNeighborY="-9519"/>
      <dgm:spPr>
        <a:prstGeom prst="roundRect">
          <a:avLst/>
        </a:prstGeom>
        <a:solidFill>
          <a:srgbClr val="FF0000"/>
        </a:solidFill>
      </dgm:spPr>
      <dgm:t>
        <a:bodyPr/>
        <a:lstStyle/>
        <a:p>
          <a:endParaRPr lang="ru-RU"/>
        </a:p>
      </dgm:t>
    </dgm:pt>
    <dgm:pt modelId="{ABEDA215-B09C-4B7F-BCA3-7A6C77076CEB}" type="parTrans" cxnId="{1AF9D472-A5FF-4641-8B27-E9B946C1319D}">
      <dgm:prSet/>
      <dgm:spPr/>
      <dgm:t>
        <a:bodyPr/>
        <a:lstStyle/>
        <a:p>
          <a:endParaRPr lang="ru-RU"/>
        </a:p>
      </dgm:t>
    </dgm:pt>
    <dgm:pt modelId="{203248F7-46A6-46B5-825A-E84307D58773}" type="sibTrans" cxnId="{1AF9D472-A5FF-4641-8B27-E9B946C1319D}">
      <dgm:prSet/>
      <dgm:spPr/>
      <dgm:t>
        <a:bodyPr/>
        <a:lstStyle/>
        <a:p>
          <a:endParaRPr lang="ru-RU"/>
        </a:p>
      </dgm:t>
    </dgm:pt>
    <dgm:pt modelId="{CC45D584-3183-4A08-8FBD-BF7EDD958A02}" type="pres">
      <dgm:prSet presAssocID="{8EAC9B42-86E2-4EC8-BC6E-614DF4EB6E3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5D4C1B6-4433-45AC-9EB4-9B4E52792BF4}" type="pres">
      <dgm:prSet presAssocID="{40482908-D6C2-4D6A-8B08-E41777091A62}" presName="centerShape" presStyleLbl="node0" presStyleIdx="0" presStyleCnt="1" custScaleX="193893" custScaleY="65301" custLinFactNeighborX="1269" custLinFactNeighborY="-9519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93549A9F-D2BE-49E0-95D5-705AFCEEAF32}" type="pres">
      <dgm:prSet presAssocID="{D32F441A-B9A8-4485-B352-0082443356AF}" presName="parTrans" presStyleLbl="sibTrans2D1" presStyleIdx="0" presStyleCnt="4" custLinFactX="-3941" custLinFactNeighborX="-100000" custLinFactNeighborY="516"/>
      <dgm:spPr/>
      <dgm:t>
        <a:bodyPr/>
        <a:lstStyle/>
        <a:p>
          <a:endParaRPr lang="ru-RU"/>
        </a:p>
      </dgm:t>
    </dgm:pt>
    <dgm:pt modelId="{87505A77-78C4-4939-91E1-32C50FFDFBAA}" type="pres">
      <dgm:prSet presAssocID="{D32F441A-B9A8-4485-B352-0082443356AF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43263763-9EE5-4A27-85A8-E15240A20079}" type="pres">
      <dgm:prSet presAssocID="{7421D1F2-F9D4-41BC-AA22-5CB1837B8848}" presName="node" presStyleLbl="node1" presStyleIdx="0" presStyleCnt="4" custScaleX="245025" custScaleY="95647" custRadScaleRad="872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0C3EF52-F0DA-4E84-B432-754F92CA788A}" type="pres">
      <dgm:prSet presAssocID="{A3E857E7-5CB8-4A50-9309-8E31A9943B77}" presName="parTrans" presStyleLbl="sibTrans2D1" presStyleIdx="1" presStyleCnt="4"/>
      <dgm:spPr/>
      <dgm:t>
        <a:bodyPr/>
        <a:lstStyle/>
        <a:p>
          <a:endParaRPr lang="ru-RU"/>
        </a:p>
      </dgm:t>
    </dgm:pt>
    <dgm:pt modelId="{A3563C89-C076-40F2-9E95-CC123F16426D}" type="pres">
      <dgm:prSet presAssocID="{A3E857E7-5CB8-4A50-9309-8E31A9943B7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99DD0C41-B84C-4E0A-BF99-162689D14D7C}" type="pres">
      <dgm:prSet presAssocID="{A21427D0-0C57-4AF8-BA81-FEA916107262}" presName="node" presStyleLbl="node1" presStyleIdx="1" presStyleCnt="4" custScaleX="145025" custScaleY="146768" custRadScaleRad="161685" custRadScaleInc="-21788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A5FECF04-C155-4836-BB5F-FDD3B4E5485C}" type="pres">
      <dgm:prSet presAssocID="{BD430C65-1A76-4473-94DB-81F495D651F3}" presName="parTrans" presStyleLbl="sibTrans2D1" presStyleIdx="2" presStyleCnt="4"/>
      <dgm:spPr/>
      <dgm:t>
        <a:bodyPr/>
        <a:lstStyle/>
        <a:p>
          <a:endParaRPr lang="ru-RU"/>
        </a:p>
      </dgm:t>
    </dgm:pt>
    <dgm:pt modelId="{EF3482F9-A3D7-4254-84F9-62E5D30282EA}" type="pres">
      <dgm:prSet presAssocID="{BD430C65-1A76-4473-94DB-81F495D651F3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2A449CF3-8CBB-4433-AE74-D8F12C60660B}" type="pres">
      <dgm:prSet presAssocID="{D9047887-2A3C-44BA-AE2A-16F1B6362D12}" presName="node" presStyleLbl="node1" presStyleIdx="2" presStyleCnt="4" custScaleX="231805" custScaleY="22548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3F1FE0FA-1967-4667-A6B0-61C7CC565CDE}" type="pres">
      <dgm:prSet presAssocID="{68D028FF-A240-4792-8234-C39FF199255F}" presName="parTrans" presStyleLbl="sibTrans2D1" presStyleIdx="3" presStyleCnt="4"/>
      <dgm:spPr/>
      <dgm:t>
        <a:bodyPr/>
        <a:lstStyle/>
        <a:p>
          <a:endParaRPr lang="ru-RU"/>
        </a:p>
      </dgm:t>
    </dgm:pt>
    <dgm:pt modelId="{D76F0C22-2CC2-4BA5-AD22-D01B547FB2C5}" type="pres">
      <dgm:prSet presAssocID="{68D028FF-A240-4792-8234-C39FF199255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1AD7C571-5C39-4DE6-BA0F-EE49C22623E2}" type="pres">
      <dgm:prSet presAssocID="{2B1F6968-30BC-425F-AAE9-8A969B690E82}" presName="node" presStyleLbl="node1" presStyleIdx="3" presStyleCnt="4" custScaleX="151047" custScaleY="156977" custRadScaleRad="167399" custRadScaleInc="1823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4421F351-0515-443F-ACF8-FB8DFA0EB609}" type="presOf" srcId="{40482908-D6C2-4D6A-8B08-E41777091A62}" destId="{B5D4C1B6-4433-45AC-9EB4-9B4E52792BF4}" srcOrd="0" destOrd="0" presId="urn:microsoft.com/office/officeart/2005/8/layout/radial5"/>
    <dgm:cxn modelId="{C5A01A55-AF50-4F98-9899-19B81C251B99}" type="presOf" srcId="{8EAC9B42-86E2-4EC8-BC6E-614DF4EB6E38}" destId="{CC45D584-3183-4A08-8FBD-BF7EDD958A02}" srcOrd="0" destOrd="0" presId="urn:microsoft.com/office/officeart/2005/8/layout/radial5"/>
    <dgm:cxn modelId="{634F6FE2-87E9-4A82-A667-56285A76D44C}" type="presOf" srcId="{7421D1F2-F9D4-41BC-AA22-5CB1837B8848}" destId="{43263763-9EE5-4A27-85A8-E15240A20079}" srcOrd="0" destOrd="0" presId="urn:microsoft.com/office/officeart/2005/8/layout/radial5"/>
    <dgm:cxn modelId="{657E17B7-EE6D-46F7-9998-B9ACFA6AA7DD}" type="presOf" srcId="{2B1F6968-30BC-425F-AAE9-8A969B690E82}" destId="{1AD7C571-5C39-4DE6-BA0F-EE49C22623E2}" srcOrd="0" destOrd="0" presId="urn:microsoft.com/office/officeart/2005/8/layout/radial5"/>
    <dgm:cxn modelId="{1AF9D472-A5FF-4641-8B27-E9B946C1319D}" srcId="{8EAC9B42-86E2-4EC8-BC6E-614DF4EB6E38}" destId="{20D55C48-975E-46FB-980F-D3B2F862FE78}" srcOrd="1" destOrd="0" parTransId="{ABEDA215-B09C-4B7F-BCA3-7A6C77076CEB}" sibTransId="{203248F7-46A6-46B5-825A-E84307D58773}"/>
    <dgm:cxn modelId="{75FEC89A-E8E6-4D15-8A51-AEDB7843A398}" type="presOf" srcId="{68D028FF-A240-4792-8234-C39FF199255F}" destId="{D76F0C22-2CC2-4BA5-AD22-D01B547FB2C5}" srcOrd="1" destOrd="0" presId="urn:microsoft.com/office/officeart/2005/8/layout/radial5"/>
    <dgm:cxn modelId="{CDA2066C-9846-428C-A6C5-C0EBF0A4C0E5}" srcId="{40482908-D6C2-4D6A-8B08-E41777091A62}" destId="{7421D1F2-F9D4-41BC-AA22-5CB1837B8848}" srcOrd="0" destOrd="0" parTransId="{D32F441A-B9A8-4485-B352-0082443356AF}" sibTransId="{00F8F88C-91C6-4947-809D-969B10F0D728}"/>
    <dgm:cxn modelId="{60DEB727-2808-475F-B185-EE7EFF4909EF}" type="presOf" srcId="{BD430C65-1A76-4473-94DB-81F495D651F3}" destId="{A5FECF04-C155-4836-BB5F-FDD3B4E5485C}" srcOrd="0" destOrd="0" presId="urn:microsoft.com/office/officeart/2005/8/layout/radial5"/>
    <dgm:cxn modelId="{F0C9A320-724B-4B29-82A2-F48E966E7523}" type="presOf" srcId="{A3E857E7-5CB8-4A50-9309-8E31A9943B77}" destId="{30C3EF52-F0DA-4E84-B432-754F92CA788A}" srcOrd="0" destOrd="0" presId="urn:microsoft.com/office/officeart/2005/8/layout/radial5"/>
    <dgm:cxn modelId="{19D675EA-B6CC-4B29-A6CF-438EFFE441A4}" type="presOf" srcId="{BD430C65-1A76-4473-94DB-81F495D651F3}" destId="{EF3482F9-A3D7-4254-84F9-62E5D30282EA}" srcOrd="1" destOrd="0" presId="urn:microsoft.com/office/officeart/2005/8/layout/radial5"/>
    <dgm:cxn modelId="{204E6EDA-C024-49DC-B490-FECBC1973974}" srcId="{8EAC9B42-86E2-4EC8-BC6E-614DF4EB6E38}" destId="{40482908-D6C2-4D6A-8B08-E41777091A62}" srcOrd="0" destOrd="0" parTransId="{17D8D837-C65B-4B30-8232-7A8BD67D515C}" sibTransId="{D8666AD2-3D43-4345-B338-3CDA55CE9EEA}"/>
    <dgm:cxn modelId="{2C02E0A5-E290-403D-BFCD-0A6646E36513}" type="presOf" srcId="{D32F441A-B9A8-4485-B352-0082443356AF}" destId="{87505A77-78C4-4939-91E1-32C50FFDFBAA}" srcOrd="1" destOrd="0" presId="urn:microsoft.com/office/officeart/2005/8/layout/radial5"/>
    <dgm:cxn modelId="{36C908DF-40CD-438D-8059-31E429977836}" type="presOf" srcId="{D32F441A-B9A8-4485-B352-0082443356AF}" destId="{93549A9F-D2BE-49E0-95D5-705AFCEEAF32}" srcOrd="0" destOrd="0" presId="urn:microsoft.com/office/officeart/2005/8/layout/radial5"/>
    <dgm:cxn modelId="{85C9492A-BED6-45C9-9B6E-1C2892615447}" type="presOf" srcId="{A3E857E7-5CB8-4A50-9309-8E31A9943B77}" destId="{A3563C89-C076-40F2-9E95-CC123F16426D}" srcOrd="1" destOrd="0" presId="urn:microsoft.com/office/officeart/2005/8/layout/radial5"/>
    <dgm:cxn modelId="{D2CAC429-5F59-441D-85E7-DB743D1F653D}" srcId="{40482908-D6C2-4D6A-8B08-E41777091A62}" destId="{D9047887-2A3C-44BA-AE2A-16F1B6362D12}" srcOrd="2" destOrd="0" parTransId="{BD430C65-1A76-4473-94DB-81F495D651F3}" sibTransId="{A1B2CC50-3B02-4CA0-BA2E-78EAD8A9821E}"/>
    <dgm:cxn modelId="{74990A67-4F2D-4CE9-B52A-E64B84A22359}" type="presOf" srcId="{D9047887-2A3C-44BA-AE2A-16F1B6362D12}" destId="{2A449CF3-8CBB-4433-AE74-D8F12C60660B}" srcOrd="0" destOrd="0" presId="urn:microsoft.com/office/officeart/2005/8/layout/radial5"/>
    <dgm:cxn modelId="{FC312A01-52E1-494D-8F6F-1C3A9C1BD6EC}" type="presOf" srcId="{A21427D0-0C57-4AF8-BA81-FEA916107262}" destId="{99DD0C41-B84C-4E0A-BF99-162689D14D7C}" srcOrd="0" destOrd="0" presId="urn:microsoft.com/office/officeart/2005/8/layout/radial5"/>
    <dgm:cxn modelId="{90CE86F2-AEA5-4DF2-BB4A-687B5BAF1F81}" srcId="{40482908-D6C2-4D6A-8B08-E41777091A62}" destId="{A21427D0-0C57-4AF8-BA81-FEA916107262}" srcOrd="1" destOrd="0" parTransId="{A3E857E7-5CB8-4A50-9309-8E31A9943B77}" sibTransId="{12406BA4-1607-4355-8766-4CA40A5379D2}"/>
    <dgm:cxn modelId="{A03F7D40-DD15-4E04-829D-7D8B63E3403F}" srcId="{40482908-D6C2-4D6A-8B08-E41777091A62}" destId="{2B1F6968-30BC-425F-AAE9-8A969B690E82}" srcOrd="3" destOrd="0" parTransId="{68D028FF-A240-4792-8234-C39FF199255F}" sibTransId="{11119358-B7A4-491C-B42E-E8497A9F56B9}"/>
    <dgm:cxn modelId="{BA73ECF3-4152-479D-A26E-A508F3D77ADE}" type="presOf" srcId="{68D028FF-A240-4792-8234-C39FF199255F}" destId="{3F1FE0FA-1967-4667-A6B0-61C7CC565CDE}" srcOrd="0" destOrd="0" presId="urn:microsoft.com/office/officeart/2005/8/layout/radial5"/>
    <dgm:cxn modelId="{7245FC25-F8BE-4BDF-9A4C-396576FC18FF}" type="presParOf" srcId="{CC45D584-3183-4A08-8FBD-BF7EDD958A02}" destId="{B5D4C1B6-4433-45AC-9EB4-9B4E52792BF4}" srcOrd="0" destOrd="0" presId="urn:microsoft.com/office/officeart/2005/8/layout/radial5"/>
    <dgm:cxn modelId="{C58E12BA-2464-4943-8BA9-6F566F24BC74}" type="presParOf" srcId="{CC45D584-3183-4A08-8FBD-BF7EDD958A02}" destId="{93549A9F-D2BE-49E0-95D5-705AFCEEAF32}" srcOrd="1" destOrd="0" presId="urn:microsoft.com/office/officeart/2005/8/layout/radial5"/>
    <dgm:cxn modelId="{1ECB9A28-CF63-4BA7-BAD0-AA2786E2C192}" type="presParOf" srcId="{93549A9F-D2BE-49E0-95D5-705AFCEEAF32}" destId="{87505A77-78C4-4939-91E1-32C50FFDFBAA}" srcOrd="0" destOrd="0" presId="urn:microsoft.com/office/officeart/2005/8/layout/radial5"/>
    <dgm:cxn modelId="{E5820AD4-57F3-4B58-A4A1-98EE180136F2}" type="presParOf" srcId="{CC45D584-3183-4A08-8FBD-BF7EDD958A02}" destId="{43263763-9EE5-4A27-85A8-E15240A20079}" srcOrd="2" destOrd="0" presId="urn:microsoft.com/office/officeart/2005/8/layout/radial5"/>
    <dgm:cxn modelId="{C2100F0B-2C95-4466-915C-B2B0C71B6EC4}" type="presParOf" srcId="{CC45D584-3183-4A08-8FBD-BF7EDD958A02}" destId="{30C3EF52-F0DA-4E84-B432-754F92CA788A}" srcOrd="3" destOrd="0" presId="urn:microsoft.com/office/officeart/2005/8/layout/radial5"/>
    <dgm:cxn modelId="{94E0EC9C-7869-441D-8B65-1C4B73638506}" type="presParOf" srcId="{30C3EF52-F0DA-4E84-B432-754F92CA788A}" destId="{A3563C89-C076-40F2-9E95-CC123F16426D}" srcOrd="0" destOrd="0" presId="urn:microsoft.com/office/officeart/2005/8/layout/radial5"/>
    <dgm:cxn modelId="{7A14B059-6D55-4181-BB53-22326C09FF84}" type="presParOf" srcId="{CC45D584-3183-4A08-8FBD-BF7EDD958A02}" destId="{99DD0C41-B84C-4E0A-BF99-162689D14D7C}" srcOrd="4" destOrd="0" presId="urn:microsoft.com/office/officeart/2005/8/layout/radial5"/>
    <dgm:cxn modelId="{AB666F48-4E30-4DF5-98EA-F6E0C4201ACA}" type="presParOf" srcId="{CC45D584-3183-4A08-8FBD-BF7EDD958A02}" destId="{A5FECF04-C155-4836-BB5F-FDD3B4E5485C}" srcOrd="5" destOrd="0" presId="urn:microsoft.com/office/officeart/2005/8/layout/radial5"/>
    <dgm:cxn modelId="{81A69D85-14A7-49DD-8B9E-BD8E9F3B38F3}" type="presParOf" srcId="{A5FECF04-C155-4836-BB5F-FDD3B4E5485C}" destId="{EF3482F9-A3D7-4254-84F9-62E5D30282EA}" srcOrd="0" destOrd="0" presId="urn:microsoft.com/office/officeart/2005/8/layout/radial5"/>
    <dgm:cxn modelId="{BD56C83D-6A6D-4772-8C70-BF333F251D2D}" type="presParOf" srcId="{CC45D584-3183-4A08-8FBD-BF7EDD958A02}" destId="{2A449CF3-8CBB-4433-AE74-D8F12C60660B}" srcOrd="6" destOrd="0" presId="urn:microsoft.com/office/officeart/2005/8/layout/radial5"/>
    <dgm:cxn modelId="{C1C0593A-4269-4FFA-8E2F-CB52F8383EA4}" type="presParOf" srcId="{CC45D584-3183-4A08-8FBD-BF7EDD958A02}" destId="{3F1FE0FA-1967-4667-A6B0-61C7CC565CDE}" srcOrd="7" destOrd="0" presId="urn:microsoft.com/office/officeart/2005/8/layout/radial5"/>
    <dgm:cxn modelId="{906F9BB2-9BA9-4A82-9270-5C241BC65688}" type="presParOf" srcId="{3F1FE0FA-1967-4667-A6B0-61C7CC565CDE}" destId="{D76F0C22-2CC2-4BA5-AD22-D01B547FB2C5}" srcOrd="0" destOrd="0" presId="urn:microsoft.com/office/officeart/2005/8/layout/radial5"/>
    <dgm:cxn modelId="{5B8EAD6D-E0D6-4041-847A-CEC3CAA28181}" type="presParOf" srcId="{CC45D584-3183-4A08-8FBD-BF7EDD958A02}" destId="{1AD7C571-5C39-4DE6-BA0F-EE49C22623E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552C47C-D4C4-4E85-B06D-C8C3DEBE587B}" type="doc">
      <dgm:prSet loTypeId="urn:microsoft.com/office/officeart/2005/8/layout/target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E4474977-A690-4F59-BF15-F8C4F8B6BC77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ПОПУЛЯЦИОННАЯ СТРАТЕГИЯ</a:t>
          </a:r>
          <a:endParaRPr lang="ru-RU" dirty="0"/>
        </a:p>
      </dgm:t>
    </dgm:pt>
    <dgm:pt modelId="{D0FCFB5B-8FD3-45B3-A9AB-1515C8559533}" type="parTrans" cxnId="{91E16C75-EAB3-48BA-AC17-93EBCB4420CE}">
      <dgm:prSet/>
      <dgm:spPr/>
      <dgm:t>
        <a:bodyPr/>
        <a:lstStyle/>
        <a:p>
          <a:endParaRPr lang="ru-RU"/>
        </a:p>
      </dgm:t>
    </dgm:pt>
    <dgm:pt modelId="{B310CF32-1B93-4FD0-9BF7-03EAB8B06B1F}" type="sibTrans" cxnId="{91E16C75-EAB3-48BA-AC17-93EBCB4420CE}">
      <dgm:prSet/>
      <dgm:spPr/>
      <dgm:t>
        <a:bodyPr/>
        <a:lstStyle/>
        <a:p>
          <a:endParaRPr lang="ru-RU"/>
        </a:p>
      </dgm:t>
    </dgm:pt>
    <dgm:pt modelId="{85215BE8-585F-4BEE-A62E-E8EFBAB316BD}">
      <dgm:prSet phldrT="[Текст]"/>
      <dgm:spPr/>
      <dgm:t>
        <a:bodyPr/>
        <a:lstStyle/>
        <a:p>
          <a:r>
            <a:rPr lang="ru-RU" smtClean="0">
              <a:cs typeface="Times New Roman" pitchFamily="18" charset="0"/>
            </a:rPr>
            <a:t>30-50% вклад в снижение смертности</a:t>
          </a:r>
          <a:endParaRPr lang="ru-RU" dirty="0"/>
        </a:p>
      </dgm:t>
    </dgm:pt>
    <dgm:pt modelId="{C2829DCB-89FE-4AC1-9781-50E650C9F6EA}" type="parTrans" cxnId="{3692D975-B980-4049-9588-ADA91DBB0541}">
      <dgm:prSet/>
      <dgm:spPr/>
      <dgm:t>
        <a:bodyPr/>
        <a:lstStyle/>
        <a:p>
          <a:endParaRPr lang="ru-RU"/>
        </a:p>
      </dgm:t>
    </dgm:pt>
    <dgm:pt modelId="{A3FB3C39-4FD9-4410-9BD9-CA7D9E2924E8}" type="sibTrans" cxnId="{3692D975-B980-4049-9588-ADA91DBB0541}">
      <dgm:prSet/>
      <dgm:spPr/>
      <dgm:t>
        <a:bodyPr/>
        <a:lstStyle/>
        <a:p>
          <a:endParaRPr lang="ru-RU"/>
        </a:p>
      </dgm:t>
    </dgm:pt>
    <dgm:pt modelId="{B38DFC33-066E-4D41-B73C-76F12757899C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СТРАТЕГИЯ ВЫСОКОГО </a:t>
          </a:r>
        </a:p>
        <a:p>
          <a:r>
            <a:rPr lang="ru-RU" dirty="0" smtClean="0"/>
            <a:t>РИСКА</a:t>
          </a:r>
          <a:endParaRPr lang="ru-RU" dirty="0"/>
        </a:p>
      </dgm:t>
    </dgm:pt>
    <dgm:pt modelId="{425BBF0E-4520-44B0-81E8-69B734B30996}" type="parTrans" cxnId="{94AB7C9A-4598-4081-B06E-FDE9BFA60AF3}">
      <dgm:prSet/>
      <dgm:spPr/>
      <dgm:t>
        <a:bodyPr/>
        <a:lstStyle/>
        <a:p>
          <a:endParaRPr lang="ru-RU"/>
        </a:p>
      </dgm:t>
    </dgm:pt>
    <dgm:pt modelId="{47F858B6-78F4-40E8-B6EF-3D995E7DFCD7}" type="sibTrans" cxnId="{94AB7C9A-4598-4081-B06E-FDE9BFA60AF3}">
      <dgm:prSet/>
      <dgm:spPr/>
      <dgm:t>
        <a:bodyPr/>
        <a:lstStyle/>
        <a:p>
          <a:endParaRPr lang="ru-RU"/>
        </a:p>
      </dgm:t>
    </dgm:pt>
    <dgm:pt modelId="{71EC5563-13E3-4347-843D-304A04B4203B}">
      <dgm:prSet phldrT="[Текст]"/>
      <dgm:spPr/>
      <dgm:t>
        <a:bodyPr/>
        <a:lstStyle/>
        <a:p>
          <a:r>
            <a:rPr lang="ru-RU" dirty="0" smtClean="0">
              <a:cs typeface="Times New Roman" pitchFamily="18" charset="0"/>
            </a:rPr>
            <a:t>20-30% вклад в снижение смертности</a:t>
          </a:r>
          <a:endParaRPr lang="ru-RU" dirty="0"/>
        </a:p>
      </dgm:t>
    </dgm:pt>
    <dgm:pt modelId="{7691F13C-9411-4F16-8C5B-5AB60A67F9EB}" type="parTrans" cxnId="{850F40F2-9302-49C3-9EE0-D909762809AC}">
      <dgm:prSet/>
      <dgm:spPr/>
      <dgm:t>
        <a:bodyPr/>
        <a:lstStyle/>
        <a:p>
          <a:endParaRPr lang="ru-RU"/>
        </a:p>
      </dgm:t>
    </dgm:pt>
    <dgm:pt modelId="{66E0C937-1512-433B-A304-B35D1FB6B15C}" type="sibTrans" cxnId="{850F40F2-9302-49C3-9EE0-D909762809AC}">
      <dgm:prSet/>
      <dgm:spPr/>
      <dgm:t>
        <a:bodyPr/>
        <a:lstStyle/>
        <a:p>
          <a:endParaRPr lang="ru-RU"/>
        </a:p>
      </dgm:t>
    </dgm:pt>
    <dgm:pt modelId="{FECA6764-6669-4AEA-B376-DB39B1196F5A}">
      <dgm:prSet phldrT="[Текст]"/>
      <dgm:spPr>
        <a:ln>
          <a:solidFill>
            <a:srgbClr val="FF0000"/>
          </a:solidFill>
        </a:ln>
      </dgm:spPr>
      <dgm:t>
        <a:bodyPr/>
        <a:lstStyle/>
        <a:p>
          <a:r>
            <a:rPr lang="ru-RU" dirty="0" smtClean="0"/>
            <a:t>ВТОРИЧНАЯ ПРОФИЛАКТИКА</a:t>
          </a:r>
          <a:endParaRPr lang="ru-RU" dirty="0"/>
        </a:p>
      </dgm:t>
    </dgm:pt>
    <dgm:pt modelId="{49F2C12D-57BF-4701-AD8A-BAD7BC7E1FF0}" type="parTrans" cxnId="{05423C32-E2D3-455F-83BF-0BA538677B20}">
      <dgm:prSet/>
      <dgm:spPr/>
      <dgm:t>
        <a:bodyPr/>
        <a:lstStyle/>
        <a:p>
          <a:endParaRPr lang="ru-RU"/>
        </a:p>
      </dgm:t>
    </dgm:pt>
    <dgm:pt modelId="{D8FC1AE9-D93F-45E4-90F9-158EDC039988}" type="sibTrans" cxnId="{05423C32-E2D3-455F-83BF-0BA538677B20}">
      <dgm:prSet/>
      <dgm:spPr/>
      <dgm:t>
        <a:bodyPr/>
        <a:lstStyle/>
        <a:p>
          <a:endParaRPr lang="ru-RU"/>
        </a:p>
      </dgm:t>
    </dgm:pt>
    <dgm:pt modelId="{133079C0-D4E8-44A7-BCA7-541B23977992}">
      <dgm:prSet phldrT="[Текст]"/>
      <dgm:spPr/>
      <dgm:t>
        <a:bodyPr/>
        <a:lstStyle/>
        <a:p>
          <a:r>
            <a:rPr lang="ru-RU" dirty="0" smtClean="0">
              <a:cs typeface="Times New Roman" pitchFamily="18" charset="0"/>
            </a:rPr>
            <a:t>30-40% вклад в снижение смертности</a:t>
          </a:r>
          <a:endParaRPr lang="ru-RU" dirty="0"/>
        </a:p>
      </dgm:t>
    </dgm:pt>
    <dgm:pt modelId="{7E813D4D-6D20-4F74-AE36-8706FC8024A1}" type="parTrans" cxnId="{2C3EEF26-E8E4-4C1E-A1B3-93CD0FF7E2E6}">
      <dgm:prSet/>
      <dgm:spPr/>
      <dgm:t>
        <a:bodyPr/>
        <a:lstStyle/>
        <a:p>
          <a:endParaRPr lang="ru-RU"/>
        </a:p>
      </dgm:t>
    </dgm:pt>
    <dgm:pt modelId="{75969B6E-91A4-4B14-99B4-06A2EF5FF3AD}" type="sibTrans" cxnId="{2C3EEF26-E8E4-4C1E-A1B3-93CD0FF7E2E6}">
      <dgm:prSet/>
      <dgm:spPr/>
      <dgm:t>
        <a:bodyPr/>
        <a:lstStyle/>
        <a:p>
          <a:endParaRPr lang="ru-RU"/>
        </a:p>
      </dgm:t>
    </dgm:pt>
    <dgm:pt modelId="{A0F11D9E-366D-48E1-BEC7-B53351424D1D}">
      <dgm:prSet/>
      <dgm:spPr/>
      <dgm:t>
        <a:bodyPr/>
        <a:lstStyle/>
        <a:p>
          <a:r>
            <a:rPr lang="en-US" b="1" i="1" smtClean="0"/>
            <a:t>0</a:t>
          </a:r>
          <a:r>
            <a:rPr lang="ru-RU" b="1" i="1" smtClean="0"/>
            <a:t>% в прямых затратах на здравоохранение</a:t>
          </a:r>
          <a:endParaRPr lang="ru-RU" b="1" i="1" dirty="0">
            <a:cs typeface="Times New Roman" pitchFamily="18" charset="0"/>
          </a:endParaRPr>
        </a:p>
      </dgm:t>
    </dgm:pt>
    <dgm:pt modelId="{62BBED2A-456A-4588-B7DA-4B68DC302103}" type="parTrans" cxnId="{111FA12C-8D7C-4A39-A7DD-6AC33F554953}">
      <dgm:prSet/>
      <dgm:spPr/>
      <dgm:t>
        <a:bodyPr/>
        <a:lstStyle/>
        <a:p>
          <a:endParaRPr lang="ru-RU"/>
        </a:p>
      </dgm:t>
    </dgm:pt>
    <dgm:pt modelId="{EF189A87-5DC8-43B4-9DD7-1CB4F3C461C5}" type="sibTrans" cxnId="{111FA12C-8D7C-4A39-A7DD-6AC33F554953}">
      <dgm:prSet/>
      <dgm:spPr/>
      <dgm:t>
        <a:bodyPr/>
        <a:lstStyle/>
        <a:p>
          <a:endParaRPr lang="ru-RU"/>
        </a:p>
      </dgm:t>
    </dgm:pt>
    <dgm:pt modelId="{830AE377-7C2D-400D-82A7-4503946146B6}">
      <dgm:prSet/>
      <dgm:spPr/>
      <dgm:t>
        <a:bodyPr/>
        <a:lstStyle/>
        <a:p>
          <a:r>
            <a:rPr lang="ru-RU" smtClean="0">
              <a:cs typeface="Times New Roman" pitchFamily="18" charset="0"/>
            </a:rPr>
            <a:t>Эффект через 5-10 лет</a:t>
          </a:r>
          <a:endParaRPr lang="ru-RU" dirty="0">
            <a:cs typeface="Times New Roman" pitchFamily="18" charset="0"/>
          </a:endParaRPr>
        </a:p>
      </dgm:t>
    </dgm:pt>
    <dgm:pt modelId="{48618FE2-C6E8-4DE3-977C-570F93FAC7AA}" type="parTrans" cxnId="{ED7A129B-93FD-42EF-A4C1-AE9D78D20A52}">
      <dgm:prSet/>
      <dgm:spPr/>
      <dgm:t>
        <a:bodyPr/>
        <a:lstStyle/>
        <a:p>
          <a:endParaRPr lang="ru-RU"/>
        </a:p>
      </dgm:t>
    </dgm:pt>
    <dgm:pt modelId="{560C592B-3107-4232-A5FA-1869E75E2499}" type="sibTrans" cxnId="{ED7A129B-93FD-42EF-A4C1-AE9D78D20A52}">
      <dgm:prSet/>
      <dgm:spPr/>
      <dgm:t>
        <a:bodyPr/>
        <a:lstStyle/>
        <a:p>
          <a:endParaRPr lang="ru-RU"/>
        </a:p>
      </dgm:t>
    </dgm:pt>
    <dgm:pt modelId="{4940C9D5-D708-4B41-8DAA-7693D7A394A9}">
      <dgm:prSet/>
      <dgm:spPr/>
      <dgm:t>
        <a:bodyPr/>
        <a:lstStyle/>
        <a:p>
          <a:r>
            <a:rPr lang="ru-RU" i="1" smtClean="0">
              <a:cs typeface="Times New Roman" pitchFamily="18" charset="0"/>
            </a:rPr>
            <a:t>1,3% от всех прямых затрат на здравоохранение или 3% от ФФОМС</a:t>
          </a:r>
          <a:endParaRPr lang="ru-RU" i="1" dirty="0">
            <a:cs typeface="Times New Roman" pitchFamily="18" charset="0"/>
          </a:endParaRPr>
        </a:p>
      </dgm:t>
    </dgm:pt>
    <dgm:pt modelId="{F69AF2EF-7919-4F16-A5DA-C13E41D428BB}" type="parTrans" cxnId="{970A3F6A-E268-43AE-9217-FA63011CFE9E}">
      <dgm:prSet/>
      <dgm:spPr/>
      <dgm:t>
        <a:bodyPr/>
        <a:lstStyle/>
        <a:p>
          <a:endParaRPr lang="ru-RU"/>
        </a:p>
      </dgm:t>
    </dgm:pt>
    <dgm:pt modelId="{DA1C6415-68D7-4DD2-B545-DF252EF84756}" type="sibTrans" cxnId="{970A3F6A-E268-43AE-9217-FA63011CFE9E}">
      <dgm:prSet/>
      <dgm:spPr/>
      <dgm:t>
        <a:bodyPr/>
        <a:lstStyle/>
        <a:p>
          <a:endParaRPr lang="ru-RU"/>
        </a:p>
      </dgm:t>
    </dgm:pt>
    <dgm:pt modelId="{A8011A84-7C29-4EC5-99BD-74C7B542A212}">
      <dgm:prSet/>
      <dgm:spPr/>
      <dgm:t>
        <a:bodyPr/>
        <a:lstStyle/>
        <a:p>
          <a:r>
            <a:rPr lang="ru-RU" smtClean="0">
              <a:cs typeface="Times New Roman" pitchFamily="18" charset="0"/>
            </a:rPr>
            <a:t>Эффект через 3-4 года</a:t>
          </a:r>
          <a:endParaRPr lang="ru-RU" dirty="0">
            <a:cs typeface="Times New Roman" pitchFamily="18" charset="0"/>
          </a:endParaRPr>
        </a:p>
      </dgm:t>
    </dgm:pt>
    <dgm:pt modelId="{E75F37C3-CB60-46A7-973F-B7ACE50D3C87}" type="parTrans" cxnId="{4D362329-FBF0-4934-9CC8-E545CA87AF5B}">
      <dgm:prSet/>
      <dgm:spPr/>
      <dgm:t>
        <a:bodyPr/>
        <a:lstStyle/>
        <a:p>
          <a:endParaRPr lang="ru-RU"/>
        </a:p>
      </dgm:t>
    </dgm:pt>
    <dgm:pt modelId="{C0172B08-1C3B-41F3-A894-294DE7F0D771}" type="sibTrans" cxnId="{4D362329-FBF0-4934-9CC8-E545CA87AF5B}">
      <dgm:prSet/>
      <dgm:spPr/>
      <dgm:t>
        <a:bodyPr/>
        <a:lstStyle/>
        <a:p>
          <a:endParaRPr lang="ru-RU"/>
        </a:p>
      </dgm:t>
    </dgm:pt>
    <dgm:pt modelId="{227FC833-1A48-44A1-AEB2-19CB1309483B}">
      <dgm:prSet/>
      <dgm:spPr/>
      <dgm:t>
        <a:bodyPr/>
        <a:lstStyle/>
        <a:p>
          <a:r>
            <a:rPr lang="ru-RU" b="1" i="1" smtClean="0">
              <a:cs typeface="Times New Roman" pitchFamily="18" charset="0"/>
            </a:rPr>
            <a:t>98,7% от всех прямых затрат на здравоохранение</a:t>
          </a:r>
          <a:endParaRPr lang="ru-RU" b="1" i="1" dirty="0">
            <a:cs typeface="Times New Roman" pitchFamily="18" charset="0"/>
          </a:endParaRPr>
        </a:p>
      </dgm:t>
    </dgm:pt>
    <dgm:pt modelId="{C38F3CEF-DD3B-41CF-BFDF-F4F5E06DA2C4}" type="parTrans" cxnId="{9F6D0DC5-D483-439B-86A3-858C30F84163}">
      <dgm:prSet/>
      <dgm:spPr/>
      <dgm:t>
        <a:bodyPr/>
        <a:lstStyle/>
        <a:p>
          <a:endParaRPr lang="ru-RU"/>
        </a:p>
      </dgm:t>
    </dgm:pt>
    <dgm:pt modelId="{0739B0E0-DDDD-4638-B953-5A454DC1786B}" type="sibTrans" cxnId="{9F6D0DC5-D483-439B-86A3-858C30F84163}">
      <dgm:prSet/>
      <dgm:spPr/>
      <dgm:t>
        <a:bodyPr/>
        <a:lstStyle/>
        <a:p>
          <a:endParaRPr lang="ru-RU"/>
        </a:p>
      </dgm:t>
    </dgm:pt>
    <dgm:pt modelId="{5683C2D9-8D1B-4EB0-AE33-A1C8BAB6318C}">
      <dgm:prSet/>
      <dgm:spPr/>
      <dgm:t>
        <a:bodyPr/>
        <a:lstStyle/>
        <a:p>
          <a:r>
            <a:rPr lang="ru-RU" smtClean="0">
              <a:cs typeface="Times New Roman" pitchFamily="18" charset="0"/>
            </a:rPr>
            <a:t>Эффект через 3-4 года</a:t>
          </a:r>
          <a:endParaRPr lang="ru-RU" dirty="0">
            <a:cs typeface="Times New Roman" pitchFamily="18" charset="0"/>
          </a:endParaRPr>
        </a:p>
      </dgm:t>
    </dgm:pt>
    <dgm:pt modelId="{7A398C7D-FF19-482D-9A09-A4788AB9A831}" type="parTrans" cxnId="{916DC5F7-99BE-4BB2-A3B4-99F9455EB765}">
      <dgm:prSet/>
      <dgm:spPr/>
      <dgm:t>
        <a:bodyPr/>
        <a:lstStyle/>
        <a:p>
          <a:endParaRPr lang="ru-RU"/>
        </a:p>
      </dgm:t>
    </dgm:pt>
    <dgm:pt modelId="{C8319BE3-F1FB-464B-8258-43705A4532EA}" type="sibTrans" cxnId="{916DC5F7-99BE-4BB2-A3B4-99F9455EB765}">
      <dgm:prSet/>
      <dgm:spPr/>
      <dgm:t>
        <a:bodyPr/>
        <a:lstStyle/>
        <a:p>
          <a:endParaRPr lang="ru-RU"/>
        </a:p>
      </dgm:t>
    </dgm:pt>
    <dgm:pt modelId="{D2C055B2-5F9B-4CE7-A713-6E3F7CAA13C6}" type="pres">
      <dgm:prSet presAssocID="{8552C47C-D4C4-4E85-B06D-C8C3DEBE587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CB3973-4AA6-4204-A80B-2543263116C8}" type="pres">
      <dgm:prSet presAssocID="{E4474977-A690-4F59-BF15-F8C4F8B6BC77}" presName="circle1" presStyleLbl="node1" presStyleIdx="0" presStyleCnt="3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9A1313A-2C01-489F-AF1F-699777ADE448}" type="pres">
      <dgm:prSet presAssocID="{E4474977-A690-4F59-BF15-F8C4F8B6BC77}" presName="space" presStyleCnt="0"/>
      <dgm:spPr/>
      <dgm:t>
        <a:bodyPr/>
        <a:lstStyle/>
        <a:p>
          <a:endParaRPr lang="ru-RU"/>
        </a:p>
      </dgm:t>
    </dgm:pt>
    <dgm:pt modelId="{5F2039F7-3DD7-4E31-BEB1-3B198CBA8F7D}" type="pres">
      <dgm:prSet presAssocID="{E4474977-A690-4F59-BF15-F8C4F8B6BC77}" presName="rect1" presStyleLbl="alignAcc1" presStyleIdx="0" presStyleCnt="3"/>
      <dgm:spPr/>
      <dgm:t>
        <a:bodyPr/>
        <a:lstStyle/>
        <a:p>
          <a:endParaRPr lang="ru-RU"/>
        </a:p>
      </dgm:t>
    </dgm:pt>
    <dgm:pt modelId="{40A4F593-4B8A-4EA3-BBDB-2D8186FC6D9E}" type="pres">
      <dgm:prSet presAssocID="{B38DFC33-066E-4D41-B73C-76F12757899C}" presName="vertSpace2" presStyleLbl="node1" presStyleIdx="0" presStyleCnt="3"/>
      <dgm:spPr/>
      <dgm:t>
        <a:bodyPr/>
        <a:lstStyle/>
        <a:p>
          <a:endParaRPr lang="ru-RU"/>
        </a:p>
      </dgm:t>
    </dgm:pt>
    <dgm:pt modelId="{D08A9133-9F3D-4127-B42C-0E6BACB31ECD}" type="pres">
      <dgm:prSet presAssocID="{B38DFC33-066E-4D41-B73C-76F12757899C}" presName="circle2" presStyleLbl="node1" presStyleIdx="1" presStyleCnt="3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7B3FF1E5-7D9F-4FA2-9B16-1EC16876A6B0}" type="pres">
      <dgm:prSet presAssocID="{B38DFC33-066E-4D41-B73C-76F12757899C}" presName="rect2" presStyleLbl="alignAcc1" presStyleIdx="1" presStyleCnt="3"/>
      <dgm:spPr/>
      <dgm:t>
        <a:bodyPr/>
        <a:lstStyle/>
        <a:p>
          <a:endParaRPr lang="ru-RU"/>
        </a:p>
      </dgm:t>
    </dgm:pt>
    <dgm:pt modelId="{FE239AF1-7EE4-44DD-B530-C039004EC0A1}" type="pres">
      <dgm:prSet presAssocID="{FECA6764-6669-4AEA-B376-DB39B1196F5A}" presName="vertSpace3" presStyleLbl="node1" presStyleIdx="1" presStyleCnt="3"/>
      <dgm:spPr/>
      <dgm:t>
        <a:bodyPr/>
        <a:lstStyle/>
        <a:p>
          <a:endParaRPr lang="ru-RU"/>
        </a:p>
      </dgm:t>
    </dgm:pt>
    <dgm:pt modelId="{BE6C46C1-6A89-4CB1-A4AD-2F0584C36F78}" type="pres">
      <dgm:prSet presAssocID="{FECA6764-6669-4AEA-B376-DB39B1196F5A}" presName="circle3" presStyleLbl="node1" presStyleIdx="2" presStyleCnt="3"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D5A54E30-D2FF-4D3F-8A69-15C90B7AB973}" type="pres">
      <dgm:prSet presAssocID="{FECA6764-6669-4AEA-B376-DB39B1196F5A}" presName="rect3" presStyleLbl="alignAcc1" presStyleIdx="2" presStyleCnt="3"/>
      <dgm:spPr/>
      <dgm:t>
        <a:bodyPr/>
        <a:lstStyle/>
        <a:p>
          <a:endParaRPr lang="ru-RU"/>
        </a:p>
      </dgm:t>
    </dgm:pt>
    <dgm:pt modelId="{1A018356-DDA9-4C82-9C73-6CDF05D4F960}" type="pres">
      <dgm:prSet presAssocID="{E4474977-A690-4F59-BF15-F8C4F8B6BC77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40330D-9AFA-4E9B-9973-A40C3B92162B}" type="pres">
      <dgm:prSet presAssocID="{E4474977-A690-4F59-BF15-F8C4F8B6BC77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7E878C-181C-4DB7-8C80-477E11443564}" type="pres">
      <dgm:prSet presAssocID="{B38DFC33-066E-4D41-B73C-76F12757899C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718260-B775-4CFB-8944-8123B8B324A9}" type="pres">
      <dgm:prSet presAssocID="{B38DFC33-066E-4D41-B73C-76F12757899C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10E344-FF3F-4E98-BEFF-351FD6DFD211}" type="pres">
      <dgm:prSet presAssocID="{FECA6764-6669-4AEA-B376-DB39B1196F5A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C4621-5F8D-417E-AC26-B68036D6DF06}" type="pres">
      <dgm:prSet presAssocID="{FECA6764-6669-4AEA-B376-DB39B1196F5A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DCCDA5-B9EE-4DF6-9DF2-952CBC83DA41}" type="presOf" srcId="{133079C0-D4E8-44A7-BCA7-541B23977992}" destId="{930C4621-5F8D-417E-AC26-B68036D6DF06}" srcOrd="0" destOrd="0" presId="urn:microsoft.com/office/officeart/2005/8/layout/target3"/>
    <dgm:cxn modelId="{F6FBC671-FFB8-4A95-B2BF-AA08DC972AED}" type="presOf" srcId="{85215BE8-585F-4BEE-A62E-E8EFBAB316BD}" destId="{4240330D-9AFA-4E9B-9973-A40C3B92162B}" srcOrd="0" destOrd="0" presId="urn:microsoft.com/office/officeart/2005/8/layout/target3"/>
    <dgm:cxn modelId="{828D2F0B-8E9D-4C8E-8F06-96EDA7B4EF79}" type="presOf" srcId="{4940C9D5-D708-4B41-8DAA-7693D7A394A9}" destId="{7D718260-B775-4CFB-8944-8123B8B324A9}" srcOrd="0" destOrd="1" presId="urn:microsoft.com/office/officeart/2005/8/layout/target3"/>
    <dgm:cxn modelId="{4D362329-FBF0-4934-9CC8-E545CA87AF5B}" srcId="{B38DFC33-066E-4D41-B73C-76F12757899C}" destId="{A8011A84-7C29-4EC5-99BD-74C7B542A212}" srcOrd="2" destOrd="0" parTransId="{E75F37C3-CB60-46A7-973F-B7ACE50D3C87}" sibTransId="{C0172B08-1C3B-41F3-A894-294DE7F0D771}"/>
    <dgm:cxn modelId="{ED7A129B-93FD-42EF-A4C1-AE9D78D20A52}" srcId="{E4474977-A690-4F59-BF15-F8C4F8B6BC77}" destId="{830AE377-7C2D-400D-82A7-4503946146B6}" srcOrd="2" destOrd="0" parTransId="{48618FE2-C6E8-4DE3-977C-570F93FAC7AA}" sibTransId="{560C592B-3107-4232-A5FA-1869E75E2499}"/>
    <dgm:cxn modelId="{3692D975-B980-4049-9588-ADA91DBB0541}" srcId="{E4474977-A690-4F59-BF15-F8C4F8B6BC77}" destId="{85215BE8-585F-4BEE-A62E-E8EFBAB316BD}" srcOrd="0" destOrd="0" parTransId="{C2829DCB-89FE-4AC1-9781-50E650C9F6EA}" sibTransId="{A3FB3C39-4FD9-4410-9BD9-CA7D9E2924E8}"/>
    <dgm:cxn modelId="{94AB7C9A-4598-4081-B06E-FDE9BFA60AF3}" srcId="{8552C47C-D4C4-4E85-B06D-C8C3DEBE587B}" destId="{B38DFC33-066E-4D41-B73C-76F12757899C}" srcOrd="1" destOrd="0" parTransId="{425BBF0E-4520-44B0-81E8-69B734B30996}" sibTransId="{47F858B6-78F4-40E8-B6EF-3D995E7DFCD7}"/>
    <dgm:cxn modelId="{8BE43D49-BAB8-4714-9AEB-04C9720BD26A}" type="presOf" srcId="{A8011A84-7C29-4EC5-99BD-74C7B542A212}" destId="{7D718260-B775-4CFB-8944-8123B8B324A9}" srcOrd="0" destOrd="2" presId="urn:microsoft.com/office/officeart/2005/8/layout/target3"/>
    <dgm:cxn modelId="{E5F0BC0A-9A6C-4610-8530-CBA38F8CB7DD}" type="presOf" srcId="{71EC5563-13E3-4347-843D-304A04B4203B}" destId="{7D718260-B775-4CFB-8944-8123B8B324A9}" srcOrd="0" destOrd="0" presId="urn:microsoft.com/office/officeart/2005/8/layout/target3"/>
    <dgm:cxn modelId="{B11479FF-1BE6-453D-980A-B57A2E70170D}" type="presOf" srcId="{8552C47C-D4C4-4E85-B06D-C8C3DEBE587B}" destId="{D2C055B2-5F9B-4CE7-A713-6E3F7CAA13C6}" srcOrd="0" destOrd="0" presId="urn:microsoft.com/office/officeart/2005/8/layout/target3"/>
    <dgm:cxn modelId="{111FA12C-8D7C-4A39-A7DD-6AC33F554953}" srcId="{E4474977-A690-4F59-BF15-F8C4F8B6BC77}" destId="{A0F11D9E-366D-48E1-BEC7-B53351424D1D}" srcOrd="1" destOrd="0" parTransId="{62BBED2A-456A-4588-B7DA-4B68DC302103}" sibTransId="{EF189A87-5DC8-43B4-9DD7-1CB4F3C461C5}"/>
    <dgm:cxn modelId="{850F40F2-9302-49C3-9EE0-D909762809AC}" srcId="{B38DFC33-066E-4D41-B73C-76F12757899C}" destId="{71EC5563-13E3-4347-843D-304A04B4203B}" srcOrd="0" destOrd="0" parTransId="{7691F13C-9411-4F16-8C5B-5AB60A67F9EB}" sibTransId="{66E0C937-1512-433B-A304-B35D1FB6B15C}"/>
    <dgm:cxn modelId="{2C3EEF26-E8E4-4C1E-A1B3-93CD0FF7E2E6}" srcId="{FECA6764-6669-4AEA-B376-DB39B1196F5A}" destId="{133079C0-D4E8-44A7-BCA7-541B23977992}" srcOrd="0" destOrd="0" parTransId="{7E813D4D-6D20-4F74-AE36-8706FC8024A1}" sibTransId="{75969B6E-91A4-4B14-99B4-06A2EF5FF3AD}"/>
    <dgm:cxn modelId="{970A3F6A-E268-43AE-9217-FA63011CFE9E}" srcId="{B38DFC33-066E-4D41-B73C-76F12757899C}" destId="{4940C9D5-D708-4B41-8DAA-7693D7A394A9}" srcOrd="1" destOrd="0" parTransId="{F69AF2EF-7919-4F16-A5DA-C13E41D428BB}" sibTransId="{DA1C6415-68D7-4DD2-B545-DF252EF84756}"/>
    <dgm:cxn modelId="{1E9A57A4-8A33-4BA7-B21A-35E747B7C5AD}" type="presOf" srcId="{E4474977-A690-4F59-BF15-F8C4F8B6BC77}" destId="{5F2039F7-3DD7-4E31-BEB1-3B198CBA8F7D}" srcOrd="0" destOrd="0" presId="urn:microsoft.com/office/officeart/2005/8/layout/target3"/>
    <dgm:cxn modelId="{9F6D0DC5-D483-439B-86A3-858C30F84163}" srcId="{FECA6764-6669-4AEA-B376-DB39B1196F5A}" destId="{227FC833-1A48-44A1-AEB2-19CB1309483B}" srcOrd="1" destOrd="0" parTransId="{C38F3CEF-DD3B-41CF-BFDF-F4F5E06DA2C4}" sibTransId="{0739B0E0-DDDD-4638-B953-5A454DC1786B}"/>
    <dgm:cxn modelId="{05423C32-E2D3-455F-83BF-0BA538677B20}" srcId="{8552C47C-D4C4-4E85-B06D-C8C3DEBE587B}" destId="{FECA6764-6669-4AEA-B376-DB39B1196F5A}" srcOrd="2" destOrd="0" parTransId="{49F2C12D-57BF-4701-AD8A-BAD7BC7E1FF0}" sibTransId="{D8FC1AE9-D93F-45E4-90F9-158EDC039988}"/>
    <dgm:cxn modelId="{B503957F-DE5F-410A-A0B2-B781F19D6A9A}" type="presOf" srcId="{FECA6764-6669-4AEA-B376-DB39B1196F5A}" destId="{D5A54E30-D2FF-4D3F-8A69-15C90B7AB973}" srcOrd="0" destOrd="0" presId="urn:microsoft.com/office/officeart/2005/8/layout/target3"/>
    <dgm:cxn modelId="{91E16C75-EAB3-48BA-AC17-93EBCB4420CE}" srcId="{8552C47C-D4C4-4E85-B06D-C8C3DEBE587B}" destId="{E4474977-A690-4F59-BF15-F8C4F8B6BC77}" srcOrd="0" destOrd="0" parTransId="{D0FCFB5B-8FD3-45B3-A9AB-1515C8559533}" sibTransId="{B310CF32-1B93-4FD0-9BF7-03EAB8B06B1F}"/>
    <dgm:cxn modelId="{917ADAE9-F1E1-48DC-AD8A-4C0CF115B9E2}" type="presOf" srcId="{830AE377-7C2D-400D-82A7-4503946146B6}" destId="{4240330D-9AFA-4E9B-9973-A40C3B92162B}" srcOrd="0" destOrd="2" presId="urn:microsoft.com/office/officeart/2005/8/layout/target3"/>
    <dgm:cxn modelId="{916DC5F7-99BE-4BB2-A3B4-99F9455EB765}" srcId="{FECA6764-6669-4AEA-B376-DB39B1196F5A}" destId="{5683C2D9-8D1B-4EB0-AE33-A1C8BAB6318C}" srcOrd="2" destOrd="0" parTransId="{7A398C7D-FF19-482D-9A09-A4788AB9A831}" sibTransId="{C8319BE3-F1FB-464B-8258-43705A4532EA}"/>
    <dgm:cxn modelId="{DF69A65F-0D71-4D24-98D8-C0D0B0A13017}" type="presOf" srcId="{B38DFC33-066E-4D41-B73C-76F12757899C}" destId="{7B3FF1E5-7D9F-4FA2-9B16-1EC16876A6B0}" srcOrd="0" destOrd="0" presId="urn:microsoft.com/office/officeart/2005/8/layout/target3"/>
    <dgm:cxn modelId="{65835B71-AEF5-4077-AA8A-DDCA9D403F0B}" type="presOf" srcId="{5683C2D9-8D1B-4EB0-AE33-A1C8BAB6318C}" destId="{930C4621-5F8D-417E-AC26-B68036D6DF06}" srcOrd="0" destOrd="2" presId="urn:microsoft.com/office/officeart/2005/8/layout/target3"/>
    <dgm:cxn modelId="{BCBDF442-F3BB-4D4B-B3CA-BFDBE1193973}" type="presOf" srcId="{B38DFC33-066E-4D41-B73C-76F12757899C}" destId="{957E878C-181C-4DB7-8C80-477E11443564}" srcOrd="1" destOrd="0" presId="urn:microsoft.com/office/officeart/2005/8/layout/target3"/>
    <dgm:cxn modelId="{7A524C94-96BC-4832-A977-693C96C45D18}" type="presOf" srcId="{A0F11D9E-366D-48E1-BEC7-B53351424D1D}" destId="{4240330D-9AFA-4E9B-9973-A40C3B92162B}" srcOrd="0" destOrd="1" presId="urn:microsoft.com/office/officeart/2005/8/layout/target3"/>
    <dgm:cxn modelId="{42B84C9D-FAE1-439A-B583-EF9C897BEC47}" type="presOf" srcId="{E4474977-A690-4F59-BF15-F8C4F8B6BC77}" destId="{1A018356-DDA9-4C82-9C73-6CDF05D4F960}" srcOrd="1" destOrd="0" presId="urn:microsoft.com/office/officeart/2005/8/layout/target3"/>
    <dgm:cxn modelId="{1BF3334C-327B-430E-87B1-74DEE1E2996F}" type="presOf" srcId="{FECA6764-6669-4AEA-B376-DB39B1196F5A}" destId="{5010E344-FF3F-4E98-BEFF-351FD6DFD211}" srcOrd="1" destOrd="0" presId="urn:microsoft.com/office/officeart/2005/8/layout/target3"/>
    <dgm:cxn modelId="{1082B231-478B-4366-BC24-A370486A7812}" type="presOf" srcId="{227FC833-1A48-44A1-AEB2-19CB1309483B}" destId="{930C4621-5F8D-417E-AC26-B68036D6DF06}" srcOrd="0" destOrd="1" presId="urn:microsoft.com/office/officeart/2005/8/layout/target3"/>
    <dgm:cxn modelId="{0192B042-8292-4927-A49C-F2D3EC412E33}" type="presParOf" srcId="{D2C055B2-5F9B-4CE7-A713-6E3F7CAA13C6}" destId="{6BCB3973-4AA6-4204-A80B-2543263116C8}" srcOrd="0" destOrd="0" presId="urn:microsoft.com/office/officeart/2005/8/layout/target3"/>
    <dgm:cxn modelId="{857163FD-9757-4857-9783-E6AA6431C01A}" type="presParOf" srcId="{D2C055B2-5F9B-4CE7-A713-6E3F7CAA13C6}" destId="{79A1313A-2C01-489F-AF1F-699777ADE448}" srcOrd="1" destOrd="0" presId="urn:microsoft.com/office/officeart/2005/8/layout/target3"/>
    <dgm:cxn modelId="{53827515-5437-4FE4-963C-3659C024D3A7}" type="presParOf" srcId="{D2C055B2-5F9B-4CE7-A713-6E3F7CAA13C6}" destId="{5F2039F7-3DD7-4E31-BEB1-3B198CBA8F7D}" srcOrd="2" destOrd="0" presId="urn:microsoft.com/office/officeart/2005/8/layout/target3"/>
    <dgm:cxn modelId="{5FD3319B-F0AE-4BA0-925D-5306B88E5229}" type="presParOf" srcId="{D2C055B2-5F9B-4CE7-A713-6E3F7CAA13C6}" destId="{40A4F593-4B8A-4EA3-BBDB-2D8186FC6D9E}" srcOrd="3" destOrd="0" presId="urn:microsoft.com/office/officeart/2005/8/layout/target3"/>
    <dgm:cxn modelId="{5A5E52F8-21D6-467D-91A2-A5D097B00DDB}" type="presParOf" srcId="{D2C055B2-5F9B-4CE7-A713-6E3F7CAA13C6}" destId="{D08A9133-9F3D-4127-B42C-0E6BACB31ECD}" srcOrd="4" destOrd="0" presId="urn:microsoft.com/office/officeart/2005/8/layout/target3"/>
    <dgm:cxn modelId="{AB3FF19A-0D5F-4353-9879-4B8816C86877}" type="presParOf" srcId="{D2C055B2-5F9B-4CE7-A713-6E3F7CAA13C6}" destId="{7B3FF1E5-7D9F-4FA2-9B16-1EC16876A6B0}" srcOrd="5" destOrd="0" presId="urn:microsoft.com/office/officeart/2005/8/layout/target3"/>
    <dgm:cxn modelId="{C0BB50C7-54B2-4201-B128-62799E81B8D0}" type="presParOf" srcId="{D2C055B2-5F9B-4CE7-A713-6E3F7CAA13C6}" destId="{FE239AF1-7EE4-44DD-B530-C039004EC0A1}" srcOrd="6" destOrd="0" presId="urn:microsoft.com/office/officeart/2005/8/layout/target3"/>
    <dgm:cxn modelId="{5A6BFE1D-1F27-4C40-9FE9-C98EC98E1DFE}" type="presParOf" srcId="{D2C055B2-5F9B-4CE7-A713-6E3F7CAA13C6}" destId="{BE6C46C1-6A89-4CB1-A4AD-2F0584C36F78}" srcOrd="7" destOrd="0" presId="urn:microsoft.com/office/officeart/2005/8/layout/target3"/>
    <dgm:cxn modelId="{6079CF43-6938-4977-85E1-F8D1B9531B23}" type="presParOf" srcId="{D2C055B2-5F9B-4CE7-A713-6E3F7CAA13C6}" destId="{D5A54E30-D2FF-4D3F-8A69-15C90B7AB973}" srcOrd="8" destOrd="0" presId="urn:microsoft.com/office/officeart/2005/8/layout/target3"/>
    <dgm:cxn modelId="{B9CF0FC8-0B70-402C-A432-B08000C3F3FC}" type="presParOf" srcId="{D2C055B2-5F9B-4CE7-A713-6E3F7CAA13C6}" destId="{1A018356-DDA9-4C82-9C73-6CDF05D4F960}" srcOrd="9" destOrd="0" presId="urn:microsoft.com/office/officeart/2005/8/layout/target3"/>
    <dgm:cxn modelId="{85507B06-AEF6-4530-9CA1-CE66318BDE58}" type="presParOf" srcId="{D2C055B2-5F9B-4CE7-A713-6E3F7CAA13C6}" destId="{4240330D-9AFA-4E9B-9973-A40C3B92162B}" srcOrd="10" destOrd="0" presId="urn:microsoft.com/office/officeart/2005/8/layout/target3"/>
    <dgm:cxn modelId="{FBAE18F4-0FA3-4412-AB6E-6E740F83EE52}" type="presParOf" srcId="{D2C055B2-5F9B-4CE7-A713-6E3F7CAA13C6}" destId="{957E878C-181C-4DB7-8C80-477E11443564}" srcOrd="11" destOrd="0" presId="urn:microsoft.com/office/officeart/2005/8/layout/target3"/>
    <dgm:cxn modelId="{2AD4BA7B-1153-4D01-A71A-8A3929CBA135}" type="presParOf" srcId="{D2C055B2-5F9B-4CE7-A713-6E3F7CAA13C6}" destId="{7D718260-B775-4CFB-8944-8123B8B324A9}" srcOrd="12" destOrd="0" presId="urn:microsoft.com/office/officeart/2005/8/layout/target3"/>
    <dgm:cxn modelId="{0B322FF1-0E58-4ADD-95D2-FD9BE8A310C6}" type="presParOf" srcId="{D2C055B2-5F9B-4CE7-A713-6E3F7CAA13C6}" destId="{5010E344-FF3F-4E98-BEFF-351FD6DFD211}" srcOrd="13" destOrd="0" presId="urn:microsoft.com/office/officeart/2005/8/layout/target3"/>
    <dgm:cxn modelId="{BF95D076-62CC-4225-9FAF-6147A5225AF9}" type="presParOf" srcId="{D2C055B2-5F9B-4CE7-A713-6E3F7CAA13C6}" destId="{930C4621-5F8D-417E-AC26-B68036D6DF06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D4C1B6-4433-45AC-9EB4-9B4E52792BF4}">
      <dsp:nvSpPr>
        <dsp:cNvPr id="0" name=""/>
        <dsp:cNvSpPr/>
      </dsp:nvSpPr>
      <dsp:spPr>
        <a:xfrm>
          <a:off x="2952344" y="1390643"/>
          <a:ext cx="2735104" cy="921152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МИНИСТЕРСТВО ЗДРАВООХРАНЕНИЯ ПК</a:t>
          </a:r>
        </a:p>
      </dsp:txBody>
      <dsp:txXfrm>
        <a:off x="2997311" y="1435610"/>
        <a:ext cx="2645170" cy="831218"/>
      </dsp:txXfrm>
    </dsp:sp>
    <dsp:sp modelId="{93549A9F-D2BE-49E0-95D5-705AFCEEAF32}">
      <dsp:nvSpPr>
        <dsp:cNvPr id="0" name=""/>
        <dsp:cNvSpPr/>
      </dsp:nvSpPr>
      <dsp:spPr>
        <a:xfrm rot="16072119">
          <a:off x="4124619" y="1049816"/>
          <a:ext cx="113215" cy="479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4142233" y="1162708"/>
        <a:ext cx="79251" cy="287768"/>
      </dsp:txXfrm>
    </dsp:sp>
    <dsp:sp modelId="{43263763-9EE5-4A27-85A8-E15240A20079}">
      <dsp:nvSpPr>
        <dsp:cNvPr id="0" name=""/>
        <dsp:cNvSpPr/>
      </dsp:nvSpPr>
      <dsp:spPr>
        <a:xfrm>
          <a:off x="2541516" y="-171936"/>
          <a:ext cx="3456385" cy="13492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СТРАТЕГИЯ ВЫСОКОГО РИСКА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Диспансеризация несовершеннолетних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Центры здоровья для детей</a:t>
          </a:r>
          <a:endParaRPr lang="ru-RU" sz="1200" b="1" kern="1200" dirty="0"/>
        </a:p>
      </dsp:txBody>
      <dsp:txXfrm>
        <a:off x="2607379" y="-106073"/>
        <a:ext cx="3324659" cy="1217494"/>
      </dsp:txXfrm>
    </dsp:sp>
    <dsp:sp modelId="{30C3EF52-F0DA-4E84-B432-754F92CA788A}">
      <dsp:nvSpPr>
        <dsp:cNvPr id="0" name=""/>
        <dsp:cNvSpPr/>
      </dsp:nvSpPr>
      <dsp:spPr>
        <a:xfrm rot="21413914">
          <a:off x="5830130" y="1519105"/>
          <a:ext cx="386807" cy="479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5830215" y="1618166"/>
        <a:ext cx="270765" cy="287768"/>
      </dsp:txXfrm>
    </dsp:sp>
    <dsp:sp modelId="{99DD0C41-B84C-4E0A-BF99-162689D14D7C}">
      <dsp:nvSpPr>
        <dsp:cNvPr id="0" name=""/>
        <dsp:cNvSpPr/>
      </dsp:nvSpPr>
      <dsp:spPr>
        <a:xfrm>
          <a:off x="6397379" y="648059"/>
          <a:ext cx="2045759" cy="2070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СТРАТЕГИЯ ВТОРИЧНОЙ ПРОФИЛАК-ТИКИ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Диспансерное наблюдение</a:t>
          </a:r>
        </a:p>
      </dsp:txBody>
      <dsp:txXfrm>
        <a:off x="6497245" y="747925"/>
        <a:ext cx="1846027" cy="1870614"/>
      </dsp:txXfrm>
    </dsp:sp>
    <dsp:sp modelId="{A5FECF04-C155-4836-BB5F-FDD3B4E5485C}">
      <dsp:nvSpPr>
        <dsp:cNvPr id="0" name=""/>
        <dsp:cNvSpPr/>
      </dsp:nvSpPr>
      <dsp:spPr>
        <a:xfrm rot="5473285">
          <a:off x="4226534" y="2219101"/>
          <a:ext cx="160810" cy="479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4251170" y="2290907"/>
        <a:ext cx="112567" cy="287768"/>
      </dsp:txXfrm>
    </dsp:sp>
    <dsp:sp modelId="{2A449CF3-8CBB-4433-AE74-D8F12C60660B}">
      <dsp:nvSpPr>
        <dsp:cNvPr id="0" name=""/>
        <dsp:cNvSpPr/>
      </dsp:nvSpPr>
      <dsp:spPr>
        <a:xfrm>
          <a:off x="2634758" y="2614789"/>
          <a:ext cx="3269900" cy="3180706"/>
        </a:xfrm>
        <a:prstGeom prst="roundRect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ЦЕНТР МЕДИЦИНСКОЙ ПРОФИЛАКТИКИ</a:t>
          </a:r>
        </a:p>
        <a:p>
          <a:pPr lvl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Филиалы в г. Перми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 г. Кудымкаре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г. Соликамске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dirty="0" smtClean="0"/>
            <a:t>г. Чайковском</a:t>
          </a:r>
        </a:p>
        <a:p>
          <a:pPr lvl="0" algn="ctr" defTabSz="7112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600" b="1" kern="1200" dirty="0" smtClean="0"/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4 центра здоровья для детей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(г. Пермь, г. Чусовой, г. Березники)</a:t>
          </a:r>
        </a:p>
      </dsp:txBody>
      <dsp:txXfrm>
        <a:off x="2790027" y="2770058"/>
        <a:ext cx="2959362" cy="2870168"/>
      </dsp:txXfrm>
    </dsp:sp>
    <dsp:sp modelId="{3F1FE0FA-1967-4667-A6B0-61C7CC565CDE}">
      <dsp:nvSpPr>
        <dsp:cNvPr id="0" name=""/>
        <dsp:cNvSpPr/>
      </dsp:nvSpPr>
      <dsp:spPr>
        <a:xfrm rot="10901344">
          <a:off x="2337003" y="1559408"/>
          <a:ext cx="438647" cy="47961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 rot="10800000">
        <a:off x="2468568" y="1657269"/>
        <a:ext cx="307053" cy="287768"/>
      </dsp:txXfrm>
    </dsp:sp>
    <dsp:sp modelId="{1AD7C571-5C39-4DE6-BA0F-EE49C22623E2}">
      <dsp:nvSpPr>
        <dsp:cNvPr id="0" name=""/>
        <dsp:cNvSpPr/>
      </dsp:nvSpPr>
      <dsp:spPr>
        <a:xfrm>
          <a:off x="0" y="648069"/>
          <a:ext cx="2130707" cy="221435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ПОПУЛЯЦИОН-НАЯ СТРАТЕГИЯ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Информирование и мотивирование населения к ведению здорового образа жизни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 smtClean="0"/>
        </a:p>
      </dsp:txBody>
      <dsp:txXfrm>
        <a:off x="104013" y="752082"/>
        <a:ext cx="1922681" cy="20063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CB3973-4AA6-4204-A80B-2543263116C8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2039F7-3DD7-4E31-BEB1-3B198CBA8F7D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ПОПУЛЯЦИОННАЯ СТРАТЕГИЯ</a:t>
          </a:r>
          <a:endParaRPr lang="ru-RU" sz="2100" kern="1200" dirty="0"/>
        </a:p>
      </dsp:txBody>
      <dsp:txXfrm>
        <a:off x="2262981" y="0"/>
        <a:ext cx="2983309" cy="1357791"/>
      </dsp:txXfrm>
    </dsp:sp>
    <dsp:sp modelId="{D08A9133-9F3D-4127-B42C-0E6BACB31ECD}">
      <dsp:nvSpPr>
        <dsp:cNvPr id="0" name=""/>
        <dsp:cNvSpPr/>
      </dsp:nvSpPr>
      <dsp:spPr>
        <a:xfrm>
          <a:off x="792044" y="1357791"/>
          <a:ext cx="2941873" cy="2941873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3FF1E5-7D9F-4FA2-9B16-1EC16876A6B0}">
      <dsp:nvSpPr>
        <dsp:cNvPr id="0" name=""/>
        <dsp:cNvSpPr/>
      </dsp:nvSpPr>
      <dsp:spPr>
        <a:xfrm>
          <a:off x="2262981" y="1357791"/>
          <a:ext cx="5966618" cy="2941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СТРАТЕГИЯ ВЫСОКОГО 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РИСКА</a:t>
          </a:r>
          <a:endParaRPr lang="ru-RU" sz="2100" kern="1200" dirty="0"/>
        </a:p>
      </dsp:txBody>
      <dsp:txXfrm>
        <a:off x="2262981" y="1357791"/>
        <a:ext cx="2983309" cy="1357787"/>
      </dsp:txXfrm>
    </dsp:sp>
    <dsp:sp modelId="{BE6C46C1-6A89-4CB1-A4AD-2F0584C36F78}">
      <dsp:nvSpPr>
        <dsp:cNvPr id="0" name=""/>
        <dsp:cNvSpPr/>
      </dsp:nvSpPr>
      <dsp:spPr>
        <a:xfrm>
          <a:off x="1584087" y="2715579"/>
          <a:ext cx="1357787" cy="1357787"/>
        </a:xfrm>
        <a:prstGeom prst="pie">
          <a:avLst>
            <a:gd name="adj1" fmla="val 5400000"/>
            <a:gd name="adj2" fmla="val 16200000"/>
          </a:avLst>
        </a:prstGeom>
        <a:solidFill>
          <a:srgbClr val="FF0000"/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54E30-D2FF-4D3F-8A69-15C90B7AB973}">
      <dsp:nvSpPr>
        <dsp:cNvPr id="0" name=""/>
        <dsp:cNvSpPr/>
      </dsp:nvSpPr>
      <dsp:spPr>
        <a:xfrm>
          <a:off x="2262981" y="2715579"/>
          <a:ext cx="5966618" cy="13577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ВТОРИЧНАЯ ПРОФИЛАКТИКА</a:t>
          </a:r>
          <a:endParaRPr lang="ru-RU" sz="2100" kern="1200" dirty="0"/>
        </a:p>
      </dsp:txBody>
      <dsp:txXfrm>
        <a:off x="2262981" y="2715579"/>
        <a:ext cx="2983309" cy="1357787"/>
      </dsp:txXfrm>
    </dsp:sp>
    <dsp:sp modelId="{4240330D-9AFA-4E9B-9973-A40C3B92162B}">
      <dsp:nvSpPr>
        <dsp:cNvPr id="0" name=""/>
        <dsp:cNvSpPr/>
      </dsp:nvSpPr>
      <dsp:spPr>
        <a:xfrm>
          <a:off x="5246290" y="0"/>
          <a:ext cx="2983309" cy="1357791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>
              <a:cs typeface="Times New Roman" pitchFamily="18" charset="0"/>
            </a:rPr>
            <a:t>30-50% вклад в снижение смертности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1" i="1" kern="1200" smtClean="0"/>
            <a:t>0</a:t>
          </a:r>
          <a:r>
            <a:rPr lang="ru-RU" sz="1300" b="1" i="1" kern="1200" smtClean="0"/>
            <a:t>% в прямых затратах на здравоохранение</a:t>
          </a:r>
          <a:endParaRPr lang="ru-RU" sz="1300" b="1" i="1" kern="1200" dirty="0"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>
              <a:cs typeface="Times New Roman" pitchFamily="18" charset="0"/>
            </a:rPr>
            <a:t>Эффект через 5-10 лет</a:t>
          </a:r>
          <a:endParaRPr lang="ru-RU" sz="1300" kern="1200" dirty="0">
            <a:cs typeface="Times New Roman" pitchFamily="18" charset="0"/>
          </a:endParaRPr>
        </a:p>
      </dsp:txBody>
      <dsp:txXfrm>
        <a:off x="5246290" y="0"/>
        <a:ext cx="2983309" cy="1357791"/>
      </dsp:txXfrm>
    </dsp:sp>
    <dsp:sp modelId="{7D718260-B775-4CFB-8944-8123B8B324A9}">
      <dsp:nvSpPr>
        <dsp:cNvPr id="0" name=""/>
        <dsp:cNvSpPr/>
      </dsp:nvSpPr>
      <dsp:spPr>
        <a:xfrm>
          <a:off x="5246290" y="1357791"/>
          <a:ext cx="2983309" cy="1357787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cs typeface="Times New Roman" pitchFamily="18" charset="0"/>
            </a:rPr>
            <a:t>20-30% вклад в снижение смертности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i="1" kern="1200" smtClean="0">
              <a:cs typeface="Times New Roman" pitchFamily="18" charset="0"/>
            </a:rPr>
            <a:t>1,3% от всех прямых затрат на здравоохранение или 3% от ФФОМС</a:t>
          </a:r>
          <a:endParaRPr lang="ru-RU" sz="1300" i="1" kern="1200" dirty="0"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>
              <a:cs typeface="Times New Roman" pitchFamily="18" charset="0"/>
            </a:rPr>
            <a:t>Эффект через 3-4 года</a:t>
          </a:r>
          <a:endParaRPr lang="ru-RU" sz="1300" kern="1200" dirty="0">
            <a:cs typeface="Times New Roman" pitchFamily="18" charset="0"/>
          </a:endParaRPr>
        </a:p>
      </dsp:txBody>
      <dsp:txXfrm>
        <a:off x="5246290" y="1357791"/>
        <a:ext cx="2983309" cy="1357787"/>
      </dsp:txXfrm>
    </dsp:sp>
    <dsp:sp modelId="{930C4621-5F8D-417E-AC26-B68036D6DF06}">
      <dsp:nvSpPr>
        <dsp:cNvPr id="0" name=""/>
        <dsp:cNvSpPr/>
      </dsp:nvSpPr>
      <dsp:spPr>
        <a:xfrm>
          <a:off x="5246290" y="2715579"/>
          <a:ext cx="2983309" cy="1357787"/>
        </a:xfrm>
        <a:prstGeom prst="rect">
          <a:avLst/>
        </a:prstGeom>
        <a:noFill/>
        <a:ln w="285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dirty="0" smtClean="0">
              <a:cs typeface="Times New Roman" pitchFamily="18" charset="0"/>
            </a:rPr>
            <a:t>30-40% вклад в снижение смертности</a:t>
          </a:r>
          <a:endParaRPr lang="ru-R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b="1" i="1" kern="1200" smtClean="0">
              <a:cs typeface="Times New Roman" pitchFamily="18" charset="0"/>
            </a:rPr>
            <a:t>98,7% от всех прямых затрат на здравоохранение</a:t>
          </a:r>
          <a:endParaRPr lang="ru-RU" sz="1300" b="1" i="1" kern="1200" dirty="0">
            <a:cs typeface="Times New Roman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300" kern="1200" smtClean="0">
              <a:cs typeface="Times New Roman" pitchFamily="18" charset="0"/>
            </a:rPr>
            <a:t>Эффект через 3-4 года</a:t>
          </a:r>
          <a:endParaRPr lang="ru-RU" sz="1300" kern="1200" dirty="0">
            <a:cs typeface="Times New Roman" pitchFamily="18" charset="0"/>
          </a:endParaRPr>
        </a:p>
      </dsp:txBody>
      <dsp:txXfrm>
        <a:off x="5246290" y="2715579"/>
        <a:ext cx="2983309" cy="1357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F3F1561-04A4-4DDD-93B3-5DBF7893717B}" type="datetimeFigureOut">
              <a:rPr lang="ru-RU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0E6BF99F-8E40-41BF-8640-8D1ED5BC7E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675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8250" y="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F52567-D6E3-4B65-ABDC-3511C979D257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750" y="4716464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8250" y="9429751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B756CF-8A7F-4FE9-8A35-1DC3418548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242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756CF-8A7F-4FE9-8A35-1DC34185480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50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связи с тем, что 2015 год был объявлен годом борьбы с сердечно-сосудистыми заболеваниями. Указом губернатора был утвержден план мероприятий в рамках года, включающий реализацию 3 основных профилактических стратегий: популяционная стратегия, стратегия высокого риска и стратегия вторичной профилактики.</a:t>
            </a:r>
          </a:p>
          <a:p>
            <a:r>
              <a:rPr lang="ru-RU" baseline="0" dirty="0" smtClean="0"/>
              <a:t>В данный момент служба медицинской профилактики представлена краевым центром медицинской профилактики, который в ходе реструктуризации имеет основной головной центр в Перми и филиалы в г. Кудымкаре, г. Чайковском, г. Соликамске, а также сетью отделений и кабинетов медицинской профилактики при медицинских организация Пермского края, участвующих в мероприятиях по диспансеризации взрослого населения. Помимо этого к профилактической службе относятся 14 центров здоровья (10 взрослых и 4 детских), а также 4 мобильных центра, функционирующих на базе центра медицинской профилактики и его филиалов.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756CF-8A7F-4FE9-8A35-1DC34185480D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50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DEB6AD9-506D-402D-8371-92A175B7F43A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F69AD88-A64B-49CE-B0AC-6C6AF18D9B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23D643-CAD8-42A7-B985-CDE824058FB4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0ED255-CDD3-436C-9F0F-E3FFA7C52B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56B36D6-F61E-4359-A979-99627583DA97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7257E4-7477-4A61-9F3E-1D0E50D7B4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5B7CFB-6218-471E-9577-3F9D7827A93E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473E46-6729-4134-AC99-0CA97B714C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862EF7-13E0-4299-AEBF-9BBCCF863A4C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906579-4655-43C3-87C6-248EA1609F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FDE42E-B4A1-4790-81D2-4DA23245D07E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59BE54-BF03-42A3-AE39-9A1A3D0DAA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74F0ED-A366-42DE-906A-06A5EA03F27C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4E7280-E1B6-45F4-B782-EDD8644E0F4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11ADD-7CD2-4CC6-9D73-DB69F42ACA27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36DD3-01E9-4626-8F7F-34F8D1E9D4B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EF0205-E2CF-4DE6-9DC5-1744608D2AA0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793EBA-51DE-4BD4-9136-46A51C6227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0C3CC-0211-4AA0-8BFC-9B28BA148D60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8067C5-925F-487D-BC86-AE08A07083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476100-7898-4F2A-830A-9C0B12548F55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8A9EF-2230-40EC-B017-4E6CC6EA9D8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AE3EB467-C963-44B1-9469-36E340EA9917}" type="datetimeFigureOut">
              <a:rPr lang="ru-RU" smtClean="0"/>
              <a:pPr>
                <a:defRPr/>
              </a:pPr>
              <a:t>23.11.2016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EC30E64F-434A-4063-A7D8-1B9505A2BCA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zdorovperm.ru/" TargetMode="External"/><Relationship Id="rId2" Type="http://schemas.openxmlformats.org/officeDocument/2006/relationships/hyperlink" Target="mailto:medprof2004@mail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akzdorovo.ru/" TargetMode="External"/><Relationship Id="rId4" Type="http://schemas.openxmlformats.org/officeDocument/2006/relationships/hyperlink" Target="http://www.gnicpm.ru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0"/>
          <p:cNvSpPr txBox="1">
            <a:spLocks noChangeArrowheads="1"/>
          </p:cNvSpPr>
          <p:nvPr/>
        </p:nvSpPr>
        <p:spPr bwMode="auto">
          <a:xfrm>
            <a:off x="6561138" y="6254750"/>
            <a:ext cx="23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FF0000"/>
                </a:solidFill>
              </a:rPr>
              <a:t>Взаимодействие наркологической службы с Центром медицинской профилактики 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на </a:t>
            </a:r>
            <a:r>
              <a:rPr lang="ru-RU" sz="3600" b="1" dirty="0">
                <a:solidFill>
                  <a:srgbClr val="FF0000"/>
                </a:solidFill>
              </a:rPr>
              <a:t>территории Пермского края</a:t>
            </a:r>
            <a:r>
              <a:rPr lang="ru-RU" sz="3600" b="1" dirty="0" smtClean="0">
                <a:solidFill>
                  <a:srgbClr val="FF0000"/>
                </a:solidFill>
              </a:rPr>
              <a:t/>
            </a:r>
            <a:br>
              <a:rPr lang="ru-RU" sz="3600" b="1" dirty="0" smtClean="0">
                <a:solidFill>
                  <a:srgbClr val="FF0000"/>
                </a:solidFill>
              </a:rPr>
            </a:b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endParaRPr lang="ru-RU" sz="2800" b="1" dirty="0" smtClean="0"/>
          </a:p>
          <a:p>
            <a:pPr algn="r"/>
            <a:r>
              <a:rPr lang="ru-RU" sz="2800" b="1" dirty="0" smtClean="0"/>
              <a:t>Другова Марина Александровна</a:t>
            </a:r>
            <a:endParaRPr lang="ru-RU" sz="2800" dirty="0" smtClean="0"/>
          </a:p>
          <a:p>
            <a:pPr algn="r"/>
            <a:r>
              <a:rPr lang="ru-RU" sz="2000" dirty="0" smtClean="0"/>
              <a:t>главный врач ГБУЗ ПК «ЦМП»</a:t>
            </a:r>
          </a:p>
          <a:p>
            <a:pPr algn="r"/>
            <a:r>
              <a:rPr lang="ru-RU" sz="2000" dirty="0"/>
              <a:t>г</a:t>
            </a:r>
            <a:r>
              <a:rPr lang="ru-RU" sz="2000" dirty="0" smtClean="0"/>
              <a:t>лавный специалист по медицинской профилактике</a:t>
            </a:r>
          </a:p>
          <a:p>
            <a:pPr algn="r"/>
            <a:r>
              <a:rPr lang="ru-RU" sz="2000" dirty="0" smtClean="0"/>
              <a:t>Министерства здравоохранения Пермского края 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>КЕЙС «ПРОФИЛАКТИКА КУРЕНИЯ»</a:t>
            </a:r>
            <a:endParaRPr lang="ru-RU" sz="3200" b="1" dirty="0"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1756792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latin typeface="+mn-lt"/>
            </a:endParaRPr>
          </a:p>
        </p:txBody>
      </p:sp>
      <p:pic>
        <p:nvPicPr>
          <p:cNvPr id="2051" name="Picture 3" descr="Z:\Вершинина\Информационные панели\курение, питание от Ирины\500 на 1000\Влияние курения на организм_500х1000 мм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8648"/>
            <a:ext cx="1798637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Z:\Вершинина\Информационные панели\курение, питание от Ирины\500 на 1000\Влияние курения на организм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795" y="1333216"/>
            <a:ext cx="1667399" cy="3327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Z:\Вершинина\Информационные панели\курение, питание от Ирины\500 на 1000\Когда вы бросите курить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92" y="2080137"/>
            <a:ext cx="1846770" cy="3685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537" y="5229225"/>
            <a:ext cx="2971463" cy="1670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08" y="1085074"/>
            <a:ext cx="3539727" cy="199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Z:\Вершинина\Информационные панели\курение, питание от Ирины\500 на 1000\Дело табак 500х1000 мм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844824"/>
            <a:ext cx="1804987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Z:\Вершинина\Информационные панели\курение, питание от Ирины\500 на 1000\Штрафы за курение 500х1000 мм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08" y="2780928"/>
            <a:ext cx="1804987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811236"/>
            <a:ext cx="3657874" cy="205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 descr="Табачные компании затягивают молодежь в свои сет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482956"/>
            <a:ext cx="3327522" cy="2362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82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>КЕЙС «ПРОФИЛАКТИКА ПАГУБНОГО ПОТРЕБЛЕНИЯ АЛКОГОЛЯ</a:t>
            </a:r>
            <a:r>
              <a:rPr lang="ru-RU" sz="32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>»</a:t>
            </a:r>
            <a:endParaRPr lang="ru-RU" sz="3200" b="1" dirty="0"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1756792"/>
          </a:xfrm>
        </p:spPr>
        <p:txBody>
          <a:bodyPr/>
          <a:lstStyle/>
          <a:p>
            <a:pPr marL="0" indent="0">
              <a:buNone/>
            </a:pPr>
            <a:endParaRPr lang="ru-RU" b="1" dirty="0">
              <a:latin typeface="+mn-lt"/>
            </a:endParaRPr>
          </a:p>
        </p:txBody>
      </p:sp>
      <p:pic>
        <p:nvPicPr>
          <p:cNvPr id="4098" name="Picture 2" descr="Какие органы поражаются при алкоголиз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715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к оградить ребенка от алкоголя и наркотико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36" y="1160694"/>
            <a:ext cx="2255069" cy="32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Об ответственном употреблении алкогол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97" y="2132856"/>
            <a:ext cx="2255069" cy="320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Женский алкоголизм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58" y="4427323"/>
            <a:ext cx="1322411" cy="2761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Как оградить ребенка от вредных привычек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18" y="4509120"/>
            <a:ext cx="1367068" cy="28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Медико-социальные последствия потребления наркотических веществ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86" y="4299452"/>
            <a:ext cx="1225220" cy="25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Энергетические напитк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981381"/>
            <a:ext cx="1296476" cy="270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141" y="4971318"/>
            <a:ext cx="3355739" cy="1886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79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ru-RU" sz="2000" b="1" dirty="0" smtClean="0"/>
              <a:t>ЦЕНТР МЕДИЦИНСКОЙ ПРОФИЛАКТИКИ активно взаимодействует с федеральным проектом</a:t>
            </a:r>
          </a:p>
          <a:p>
            <a:pPr marL="457200" lvl="1" indent="0">
              <a:buNone/>
            </a:pPr>
            <a:r>
              <a:rPr lang="ru-RU" sz="2000" b="1" dirty="0" smtClean="0"/>
              <a:t>ТРЕЗВАЯ РОССИЯ</a:t>
            </a:r>
            <a:endParaRPr lang="ru-RU" sz="20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5" y="44624"/>
            <a:ext cx="409845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844" y="2204864"/>
            <a:ext cx="397037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365104"/>
            <a:ext cx="4032449" cy="226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1a96cfa76dd70e4b4530c0a3db15502e.jpg (650×373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07312"/>
            <a:ext cx="3816424" cy="219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496944" cy="148478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b="1" dirty="0" smtClean="0">
                <a:solidFill>
                  <a:srgbClr val="FF0000"/>
                </a:solidFill>
                <a:effectLst/>
                <a:cs typeface="Calibri" pitchFamily="34" charset="0"/>
              </a:rPr>
              <a:t>САМАЯ ЭФФЕКТИВНАЯ ПРОФИЛАКТИКА – ФОРМИРОВАНИЕ НАВЫКОВ ЗДОРОВОГО ОБРАЗА ЖИЗНИ СРЕДИ ДЕТЕЙ И ПОДРОСТКОВ</a:t>
            </a:r>
            <a:endParaRPr lang="ru-RU" sz="2400" b="1" dirty="0">
              <a:solidFill>
                <a:srgbClr val="FF0000"/>
              </a:solidFill>
              <a:effectLst/>
              <a:cs typeface="Calibri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Picture 2" descr="Z:\Бабина\промо акции\женщины в красном\51ff67ddcd1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484784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ds02.infourok.ru/uploads/ex/0395/00088f14-66022413/hello_html_793fb7d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86" y="3861048"/>
            <a:ext cx="2862469" cy="244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oombob.ru/img/picture/Jun/17/bd248b7f32ca3ebfd6087d6d43bbaed3/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68" y="3933056"/>
            <a:ext cx="3229296" cy="232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3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FF0000"/>
                </a:solidFill>
                <a:effectLst/>
                <a:cs typeface="Calibri" pitchFamily="34" charset="0"/>
              </a:rPr>
              <a:t>СПАСИБО ЗА ВНИМАНИЕ!</a:t>
            </a:r>
            <a:endParaRPr lang="ru-RU" sz="4400" b="1" dirty="0">
              <a:solidFill>
                <a:srgbClr val="FF0000"/>
              </a:solidFill>
              <a:effectLst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+mn-lt"/>
              </a:rPr>
              <a:t>НАШИ КОНТАКТЫ</a:t>
            </a:r>
            <a:r>
              <a:rPr lang="ru-RU" b="1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ГБУЗ ПК «ЦЕНТР МЕДИЦИНСКОЙ ПРОФИЛАКТИКИ»</a:t>
            </a:r>
          </a:p>
          <a:p>
            <a:pPr marL="0" indent="0">
              <a:buNone/>
            </a:pPr>
            <a:r>
              <a:rPr lang="ru-RU" dirty="0" smtClean="0"/>
              <a:t>УЛ. ПУШКИНА 85 (угол Пушкина и Попова)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Тел. 236-45-62 (Другова Марина Александровна)</a:t>
            </a:r>
          </a:p>
          <a:p>
            <a:pPr marL="0" indent="0" algn="ctr">
              <a:buNone/>
            </a:pPr>
            <a:r>
              <a:rPr lang="ru-RU" dirty="0" smtClean="0"/>
              <a:t>е</a:t>
            </a:r>
            <a:r>
              <a:rPr lang="en-US" dirty="0" smtClean="0"/>
              <a:t>-mail</a:t>
            </a:r>
            <a:r>
              <a:rPr lang="ru-RU" dirty="0" smtClean="0"/>
              <a:t>: </a:t>
            </a:r>
            <a:r>
              <a:rPr lang="en-US" dirty="0" smtClean="0">
                <a:hlinkClick r:id="rId2"/>
              </a:rPr>
              <a:t>medprof2004@mail.ru</a:t>
            </a:r>
            <a:endParaRPr lang="en-US" dirty="0" smtClean="0"/>
          </a:p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3200" b="1" dirty="0"/>
              <a:t> </a:t>
            </a:r>
            <a:r>
              <a:rPr lang="en-US" sz="3200" b="1" dirty="0" smtClean="0"/>
              <a:t>       </a:t>
            </a:r>
            <a:r>
              <a:rPr lang="en-US" sz="3200" b="1" dirty="0" smtClean="0">
                <a:hlinkClick r:id="rId3"/>
              </a:rPr>
              <a:t>www.budzdorovperm.ru</a:t>
            </a:r>
            <a:r>
              <a:rPr lang="en-US" sz="3200" b="1" dirty="0" smtClean="0"/>
              <a:t> </a:t>
            </a:r>
            <a:endParaRPr lang="ru-RU" sz="3200" b="1" dirty="0" smtClean="0"/>
          </a:p>
          <a:p>
            <a:pPr marL="0" indent="0" algn="ctr">
              <a:buNone/>
            </a:pPr>
            <a:r>
              <a:rPr lang="en-US" sz="3200" b="1" dirty="0" smtClean="0">
                <a:hlinkClick r:id="rId4"/>
              </a:rPr>
              <a:t>www.gnicpm.ru</a:t>
            </a:r>
            <a:r>
              <a:rPr lang="ru-RU" sz="3200" b="1" dirty="0" smtClean="0"/>
              <a:t> </a:t>
            </a:r>
          </a:p>
          <a:p>
            <a:pPr marL="0" indent="0" algn="ctr">
              <a:buNone/>
            </a:pPr>
            <a:r>
              <a:rPr lang="en-US" sz="3200" b="1" dirty="0" smtClean="0">
                <a:hlinkClick r:id="rId5"/>
              </a:rPr>
              <a:t>www.takzdorovo.ru</a:t>
            </a:r>
            <a:r>
              <a:rPr lang="ru-RU" sz="3200" b="1" dirty="0" smtClean="0"/>
              <a:t> </a:t>
            </a:r>
          </a:p>
          <a:p>
            <a:pPr marL="0" indent="0">
              <a:buNone/>
            </a:pP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80630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Прямоугольник 13"/>
          <p:cNvSpPr txBox="1">
            <a:spLocks noChangeArrowheads="1"/>
          </p:cNvSpPr>
          <p:nvPr/>
        </p:nvSpPr>
        <p:spPr bwMode="auto">
          <a:xfrm>
            <a:off x="0" y="1"/>
            <a:ext cx="9144000" cy="1052735"/>
          </a:xfrm>
          <a:prstGeom prst="rect">
            <a:avLst/>
          </a:prstGeom>
          <a:solidFill>
            <a:srgbClr val="FF0000"/>
          </a:soli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+mn-lt"/>
              </a:rPr>
              <a:t>НОРМАТИВНО-ПРАВОВЫЕ ОСНОВЫ</a:t>
            </a:r>
            <a:endParaRPr lang="ru-RU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5" name="Номер слайда 34"/>
          <p:cNvSpPr txBox="1">
            <a:spLocks noGrp="1"/>
          </p:cNvSpPr>
          <p:nvPr/>
        </p:nvSpPr>
        <p:spPr>
          <a:xfrm>
            <a:off x="7046913" y="6519863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47B3AA9-2C41-4E14-AC38-44ADCDBB38E9}" type="slidenum">
              <a:rPr lang="ru-RU"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</a:t>
            </a:fld>
            <a:endParaRPr lang="ru-RU" sz="1200" dirty="0">
              <a:solidFill>
                <a:schemeClr val="tx1">
                  <a:tint val="75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8677" name="Прямоугольник 9"/>
          <p:cNvSpPr>
            <a:spLocks noChangeArrowheads="1"/>
          </p:cNvSpPr>
          <p:nvPr/>
        </p:nvSpPr>
        <p:spPr bwMode="auto">
          <a:xfrm>
            <a:off x="8831263" y="6488113"/>
            <a:ext cx="3127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3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1935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/>
              <a:t>Федеральный закон от 21.11.2011 N </a:t>
            </a:r>
            <a:r>
              <a:rPr lang="ru-RU" b="1" dirty="0" smtClean="0"/>
              <a:t>323-ФЗ</a:t>
            </a:r>
            <a:endParaRPr lang="ru-RU" b="1" dirty="0"/>
          </a:p>
          <a:p>
            <a:pPr lvl="1"/>
            <a:r>
              <a:rPr lang="ru-RU" dirty="0" smtClean="0"/>
              <a:t>«Об </a:t>
            </a:r>
            <a:r>
              <a:rPr lang="ru-RU" dirty="0"/>
              <a:t>основах охраны здоровья граждан в Российской </a:t>
            </a:r>
            <a:r>
              <a:rPr lang="ru-RU" dirty="0" smtClean="0"/>
              <a:t>Федерации»</a:t>
            </a:r>
          </a:p>
          <a:p>
            <a:pPr lvl="2"/>
            <a:r>
              <a:rPr lang="ru-RU" u="sng" dirty="0" smtClean="0"/>
              <a:t>Статья 12.  </a:t>
            </a:r>
            <a:r>
              <a:rPr lang="ru-RU" u="sng" dirty="0"/>
              <a:t>Приоритет профилактики в сфере охраны здоровья</a:t>
            </a:r>
          </a:p>
          <a:p>
            <a:pPr lvl="2"/>
            <a:r>
              <a:rPr lang="ru-RU" dirty="0" smtClean="0"/>
              <a:t> Приоритет </a:t>
            </a:r>
            <a:r>
              <a:rPr lang="ru-RU" dirty="0"/>
              <a:t>профилактики в сфере охраны здоровья обеспечивается путем:</a:t>
            </a:r>
          </a:p>
          <a:p>
            <a:pPr lvl="2"/>
            <a:r>
              <a:rPr lang="ru-RU" dirty="0"/>
              <a:t>1) разработки и реализации программ формирования здорового образа жизни, в том числе </a:t>
            </a:r>
            <a:r>
              <a:rPr lang="ru-RU" b="1" dirty="0"/>
              <a:t>программ снижения потребления алкоголя и табака</a:t>
            </a:r>
            <a:r>
              <a:rPr lang="ru-RU" dirty="0"/>
              <a:t>, предупреждения и борьбы с немедицинским потреблением наркотических средств и психотропных веществ</a:t>
            </a:r>
            <a:r>
              <a:rPr lang="ru-RU" dirty="0" smtClean="0"/>
              <a:t>;</a:t>
            </a:r>
          </a:p>
          <a:p>
            <a:r>
              <a:rPr lang="ru-RU" b="1" dirty="0"/>
              <a:t>Федеральный закон от 23.02.2013 N </a:t>
            </a:r>
            <a:r>
              <a:rPr lang="ru-RU" b="1" dirty="0" smtClean="0"/>
              <a:t>15-ФЗ</a:t>
            </a:r>
          </a:p>
          <a:p>
            <a:pPr lvl="1"/>
            <a:r>
              <a:rPr lang="ru-RU" dirty="0" smtClean="0"/>
              <a:t>«Об </a:t>
            </a:r>
            <a:r>
              <a:rPr lang="ru-RU" dirty="0"/>
              <a:t>охране здоровья граждан от воздействия окружающего табачного дыма и последствий потребления </a:t>
            </a:r>
            <a:r>
              <a:rPr lang="ru-RU" dirty="0" smtClean="0"/>
              <a:t>табака»</a:t>
            </a:r>
            <a:endParaRPr lang="ru-RU" dirty="0"/>
          </a:p>
          <a:p>
            <a:r>
              <a:rPr lang="ru-RU" b="1" dirty="0" smtClean="0"/>
              <a:t>Приказ МЗ </a:t>
            </a:r>
            <a:r>
              <a:rPr lang="ru-RU" b="1" dirty="0"/>
              <a:t>РФ от 30 сентября 2015 г. N 683н</a:t>
            </a:r>
          </a:p>
          <a:p>
            <a:pPr lvl="1"/>
            <a:r>
              <a:rPr lang="ru-RU" dirty="0"/>
              <a:t>"Об утверждении Порядка организации и осуществления профилактики неинфекционных заболеваний и проведения мероприятий по формированию здорового образа жизни в медицинских организациях"</a:t>
            </a:r>
          </a:p>
          <a:p>
            <a:r>
              <a:rPr lang="ru-RU" b="1" dirty="0" smtClean="0"/>
              <a:t>Приказ МЗСР РФ от </a:t>
            </a:r>
            <a:r>
              <a:rPr lang="ru-RU" b="1" dirty="0"/>
              <a:t>19 августа 2009 г. N </a:t>
            </a:r>
            <a:r>
              <a:rPr lang="ru-RU" b="1" dirty="0" smtClean="0"/>
              <a:t>597н</a:t>
            </a:r>
          </a:p>
          <a:p>
            <a:pPr lvl="1"/>
            <a:r>
              <a:rPr lang="ru-RU" dirty="0" smtClean="0"/>
              <a:t> </a:t>
            </a:r>
            <a:r>
              <a:rPr lang="ru-RU" dirty="0"/>
              <a:t>"Об организации деятельности центров здоровья по формированию здорового образа жизни у граждан Российской Федерации, включая сокращение потребления алкоголя и табака" </a:t>
            </a:r>
          </a:p>
          <a:p>
            <a:r>
              <a:rPr lang="ru-RU" b="1" dirty="0" smtClean="0"/>
              <a:t>Распоряжение Правительства РФ от 30.12.2009 г. №2128-р </a:t>
            </a:r>
          </a:p>
          <a:p>
            <a:pPr lvl="1"/>
            <a:r>
              <a:rPr lang="ru-RU" dirty="0" smtClean="0"/>
              <a:t>КОНЦЕПЦИЯ </a:t>
            </a:r>
            <a:r>
              <a:rPr lang="ru-RU" dirty="0"/>
              <a:t>РЕАЛИЗАЦИИ ГОСУДАРСТВЕННОЙ ПОЛИТИКИ ПО СНИЖЕНИЮ МАСШТАБОВ ЗЛОУПОТРЕБЛЕНИЯ АЛКОГОЛЬНОЙ ПРОДУКЦИЕЙ И ПРОФИЛАКТИКЕ АЛКОГОЛИЗМА СРЕДИ НАСЕЛЕНИЯ РОССИЙСКОЙ ФЕДЕРАЦИИ НА ПЕРИОД ДО 2020 </a:t>
            </a:r>
            <a:r>
              <a:rPr lang="ru-RU" dirty="0" smtClean="0"/>
              <a:t>ГОДА</a:t>
            </a:r>
          </a:p>
          <a:p>
            <a:r>
              <a:rPr lang="ru-RU" b="1" dirty="0"/>
              <a:t>Приказ МЗ РФ от 30.06.2016 N </a:t>
            </a:r>
            <a:r>
              <a:rPr lang="ru-RU" b="1" dirty="0" smtClean="0"/>
              <a:t>448</a:t>
            </a:r>
          </a:p>
          <a:p>
            <a:pPr lvl="1"/>
            <a:r>
              <a:rPr lang="ru-RU" dirty="0"/>
              <a:t>"Об утверждении Концепции по информированию населения Российской Федерации о вреде злоупотребления алкоголем" </a:t>
            </a:r>
            <a:endParaRPr lang="ru-RU" b="1" dirty="0" smtClean="0"/>
          </a:p>
          <a:p>
            <a:r>
              <a:rPr lang="ru-RU" b="1" dirty="0" smtClean="0"/>
              <a:t>Приказ МЗ ПК от 6.11.2014 №СЭД-34-01-06-803 </a:t>
            </a:r>
          </a:p>
          <a:p>
            <a:pPr lvl="1"/>
            <a:r>
              <a:rPr lang="ru-RU" dirty="0" smtClean="0"/>
              <a:t>«Об организации кабинетов медицинской помощи при отказе от курения»</a:t>
            </a:r>
          </a:p>
          <a:p>
            <a:r>
              <a:rPr lang="ru-RU" b="1" dirty="0"/>
              <a:t>Проект </a:t>
            </a:r>
            <a:r>
              <a:rPr lang="ru-RU" b="1" dirty="0" smtClean="0"/>
              <a:t>приказа МЗ ПК</a:t>
            </a:r>
          </a:p>
          <a:p>
            <a:pPr lvl="1"/>
            <a:r>
              <a:rPr lang="ru-RU" dirty="0" smtClean="0"/>
              <a:t>«О </a:t>
            </a:r>
            <a:r>
              <a:rPr lang="ru-RU" dirty="0"/>
              <a:t>формировании системы </a:t>
            </a:r>
            <a:r>
              <a:rPr lang="ru-RU" dirty="0" smtClean="0"/>
              <a:t>взаимодействия между </a:t>
            </a:r>
            <a:r>
              <a:rPr lang="ru-RU" dirty="0"/>
              <a:t>медицинскими организациями первичного </a:t>
            </a:r>
            <a:r>
              <a:rPr lang="ru-RU" dirty="0" smtClean="0"/>
              <a:t>звена </a:t>
            </a:r>
            <a:r>
              <a:rPr lang="ru-RU" dirty="0"/>
              <a:t>здравоохранения и </a:t>
            </a:r>
            <a:r>
              <a:rPr lang="ru-RU" dirty="0" smtClean="0"/>
              <a:t>специализированными </a:t>
            </a:r>
            <a:r>
              <a:rPr lang="ru-RU" dirty="0"/>
              <a:t>медицинскими </a:t>
            </a:r>
            <a:r>
              <a:rPr lang="ru-RU" dirty="0" smtClean="0"/>
              <a:t>организациями государственной и </a:t>
            </a:r>
            <a:r>
              <a:rPr lang="ru-RU" dirty="0"/>
              <a:t>муниципальной системы здравоохранения, </a:t>
            </a:r>
            <a:r>
              <a:rPr lang="ru-RU" dirty="0" smtClean="0"/>
              <a:t>оказывающими </a:t>
            </a:r>
            <a:r>
              <a:rPr lang="ru-RU" dirty="0"/>
              <a:t>медицинскую помощь по </a:t>
            </a:r>
            <a:r>
              <a:rPr lang="ru-RU" dirty="0" smtClean="0"/>
              <a:t>профилю </a:t>
            </a:r>
            <a:r>
              <a:rPr lang="ru-RU" dirty="0"/>
              <a:t>«наркология», при осуществлении </a:t>
            </a:r>
            <a:r>
              <a:rPr lang="ru-RU" dirty="0" smtClean="0"/>
              <a:t>профилактики </a:t>
            </a:r>
            <a:r>
              <a:rPr lang="ru-RU" dirty="0"/>
              <a:t>наркологических расстройств и </a:t>
            </a:r>
            <a:r>
              <a:rPr lang="ru-RU" dirty="0" smtClean="0"/>
              <a:t>отравлений </a:t>
            </a:r>
            <a:r>
              <a:rPr lang="ru-RU" dirty="0" err="1" smtClean="0"/>
              <a:t>психоактивными</a:t>
            </a:r>
            <a:r>
              <a:rPr lang="ru-RU" dirty="0" smtClean="0"/>
              <a:t> веществами»</a:t>
            </a:r>
          </a:p>
          <a:p>
            <a:r>
              <a:rPr lang="ru-RU" b="1" dirty="0" smtClean="0"/>
              <a:t>Соглашение о сотрудничестве между ГБУЗ ПК «ЦМП» и ГБУЗ ПК «ПККНД»</a:t>
            </a:r>
            <a:endParaRPr lang="ru-RU" b="1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  <a:p>
            <a:pPr lvl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3083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0"/>
          <p:cNvSpPr txBox="1">
            <a:spLocks noChangeArrowheads="1"/>
          </p:cNvSpPr>
          <p:nvPr/>
        </p:nvSpPr>
        <p:spPr bwMode="auto">
          <a:xfrm>
            <a:off x="6561138" y="6254750"/>
            <a:ext cx="2317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16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9525" y="-26988"/>
            <a:ext cx="9134475" cy="914401"/>
          </a:xfrm>
          <a:prstGeom prst="rect">
            <a:avLst/>
          </a:prstGeom>
          <a:solidFill>
            <a:srgbClr val="FF0000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cs typeface="Calibri" pitchFamily="34" charset="0"/>
              </a:rPr>
              <a:t>РЕАЛИЗАЦИЯ СТРАТЕГИИ ПРОФИЛАКТИКИ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prstClr val="white"/>
                </a:solidFill>
                <a:cs typeface="Calibri" pitchFamily="34" charset="0"/>
              </a:rPr>
              <a:t>В СИСТЕМЕ ЗДРАВООХРАНЕНИЯ ПЕРМСКОГО КРАЯ</a:t>
            </a:r>
            <a:endParaRPr lang="ru-RU" sz="2000" b="1" dirty="0">
              <a:solidFill>
                <a:prstClr val="white"/>
              </a:solidFill>
              <a:cs typeface="Calibri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51846059"/>
              </p:ext>
            </p:extLst>
          </p:nvPr>
        </p:nvGraphicFramePr>
        <p:xfrm>
          <a:off x="395536" y="1052736"/>
          <a:ext cx="8496944" cy="53711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6598443" y="4026966"/>
            <a:ext cx="2403350" cy="222778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краевой оперативный штаб </a:t>
            </a:r>
            <a:r>
              <a:rPr lang="ru-RU" b="1" dirty="0"/>
              <a:t>по снижению смертности населения Пермского края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594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  <a:solidFill>
            <a:srgbClr val="FF0000"/>
          </a:solidFill>
        </p:spPr>
        <p:txBody>
          <a:bodyPr/>
          <a:lstStyle/>
          <a:p>
            <a:r>
              <a:rPr lang="ru-RU" sz="44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>СТРАТЕГИИ ПРОФИЛАКТИКИ</a:t>
            </a:r>
            <a:endParaRPr lang="ru-RU" sz="4400" b="1" dirty="0"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1896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67544" y="2092206"/>
            <a:ext cx="198002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информирование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605" y="3416278"/>
            <a:ext cx="280044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в</a:t>
            </a:r>
            <a:r>
              <a:rPr lang="ru-RU" b="1" dirty="0" smtClean="0">
                <a:solidFill>
                  <a:srgbClr val="FF0000"/>
                </a:solidFill>
              </a:rPr>
              <a:t>ыявление и наблюдение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4861" y="4859868"/>
            <a:ext cx="29406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</a:t>
            </a:r>
            <a:r>
              <a:rPr lang="ru-RU" b="1" dirty="0" smtClean="0">
                <a:solidFill>
                  <a:srgbClr val="FF0000"/>
                </a:solidFill>
              </a:rPr>
              <a:t>рофилактика осложнений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046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400" b="1" dirty="0" smtClean="0"/>
              <a:t>основные каналы коммуникации</a:t>
            </a:r>
            <a:r>
              <a:rPr lang="ru-RU" sz="4400" dirty="0" smtClean="0"/>
              <a:t>:</a:t>
            </a:r>
            <a:endParaRPr lang="ru-RU" sz="4400" dirty="0"/>
          </a:p>
          <a:p>
            <a:r>
              <a:rPr lang="ru-RU" dirty="0"/>
              <a:t>общероссийское и региональное телевидение;</a:t>
            </a:r>
          </a:p>
          <a:p>
            <a:r>
              <a:rPr lang="ru-RU" dirty="0"/>
              <a:t>средства радиовещания;</a:t>
            </a:r>
          </a:p>
          <a:p>
            <a:r>
              <a:rPr lang="ru-RU" dirty="0"/>
              <a:t>печатные СМИ;</a:t>
            </a:r>
          </a:p>
          <a:p>
            <a:r>
              <a:rPr lang="ru-RU" dirty="0"/>
              <a:t>информационно-телекоммуникационная сеть "Интернет";</a:t>
            </a:r>
          </a:p>
          <a:p>
            <a:r>
              <a:rPr lang="ru-RU" dirty="0"/>
              <a:t>средства наружной и внутренней рекламы, а также рекламы на транспорте;</a:t>
            </a:r>
          </a:p>
          <a:p>
            <a:r>
              <a:rPr lang="ru-RU" dirty="0"/>
              <a:t>средства прямой (адресной) доставки (листовки, письма);</a:t>
            </a:r>
          </a:p>
          <a:p>
            <a:r>
              <a:rPr lang="ru-RU" dirty="0"/>
              <a:t>массовые мероприятия.</a:t>
            </a:r>
          </a:p>
          <a:p>
            <a:pPr marL="0" indent="0">
              <a:buNone/>
            </a:pPr>
            <a:r>
              <a:rPr lang="ru-RU" sz="4400" b="1" dirty="0" smtClean="0"/>
              <a:t>специализированные каналы коммуникации</a:t>
            </a:r>
            <a:r>
              <a:rPr lang="ru-RU" dirty="0" smtClean="0"/>
              <a:t>:</a:t>
            </a:r>
            <a:endParaRPr lang="ru-RU" dirty="0"/>
          </a:p>
          <a:p>
            <a:r>
              <a:rPr lang="ru-RU" dirty="0"/>
              <a:t>телефонные горячие линии;</a:t>
            </a:r>
          </a:p>
          <a:p>
            <a:r>
              <a:rPr lang="ru-RU" dirty="0"/>
              <a:t>специализированные сайты в информационно-телекоммуникационной сети "Интернет";</a:t>
            </a:r>
          </a:p>
          <a:p>
            <a:r>
              <a:rPr lang="ru-RU" b="1" dirty="0"/>
              <a:t>консультации  в  медицинских  организациях,  в  том  числе  центрах  здоровья,  женских  консультациях   </a:t>
            </a:r>
            <a:r>
              <a:rPr lang="ru-RU" b="1" dirty="0" smtClean="0"/>
              <a:t>и наркологических </a:t>
            </a:r>
            <a:r>
              <a:rPr lang="ru-RU" b="1" dirty="0"/>
              <a:t>диспансерах.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целевые </a:t>
            </a:r>
            <a:r>
              <a:rPr lang="ru-RU" sz="3800" b="1" dirty="0"/>
              <a:t>группы:</a:t>
            </a:r>
          </a:p>
          <a:p>
            <a:r>
              <a:rPr lang="ru-RU" dirty="0"/>
              <a:t>лица, злоупотребляющие алкогольной продукцией, в том числе склонные к </a:t>
            </a:r>
            <a:r>
              <a:rPr lang="ru-RU" dirty="0" err="1"/>
              <a:t>девиантному</a:t>
            </a:r>
            <a:r>
              <a:rPr lang="ru-RU" dirty="0"/>
              <a:t> поведению;</a:t>
            </a:r>
          </a:p>
          <a:p>
            <a:r>
              <a:rPr lang="ru-RU" b="1" dirty="0"/>
              <a:t>родные и близкие лиц, злоупотребляющих алкогольной продукцией, в том числе  склонных  к  </a:t>
            </a:r>
            <a:r>
              <a:rPr lang="ru-RU" b="1" dirty="0" err="1" smtClean="0"/>
              <a:t>девиантному</a:t>
            </a:r>
            <a:r>
              <a:rPr lang="ru-RU" b="1" dirty="0" smtClean="0"/>
              <a:t> поведению</a:t>
            </a:r>
            <a:r>
              <a:rPr lang="ru-RU" dirty="0"/>
              <a:t>;</a:t>
            </a:r>
          </a:p>
          <a:p>
            <a:r>
              <a:rPr lang="ru-RU" b="1" dirty="0"/>
              <a:t>обучающиеся общеобразовательных организаций и образовательных организаций высшего образования</a:t>
            </a:r>
            <a:r>
              <a:rPr lang="ru-RU" dirty="0"/>
              <a:t>;</a:t>
            </a:r>
          </a:p>
          <a:p>
            <a:r>
              <a:rPr lang="ru-RU" dirty="0"/>
              <a:t>беременные женщины;</a:t>
            </a:r>
          </a:p>
          <a:p>
            <a:r>
              <a:rPr lang="ru-RU" dirty="0"/>
              <a:t>мужчины в возрасте от 30 лет и старше;</a:t>
            </a:r>
          </a:p>
          <a:p>
            <a:r>
              <a:rPr lang="ru-RU" b="1" dirty="0"/>
              <a:t>медицинские  работники  (врачи-специалисты,  консультирующие  по   вопросам   отказа   от   </a:t>
            </a:r>
            <a:r>
              <a:rPr lang="ru-RU" b="1" dirty="0" smtClean="0"/>
              <a:t>потребления алкогольной </a:t>
            </a:r>
            <a:r>
              <a:rPr lang="ru-RU" b="1" dirty="0"/>
              <a:t>продукции)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>ИНФОРМИРОВАНИЕ</a:t>
            </a:r>
            <a:endParaRPr lang="ru-RU" sz="4400" b="1" dirty="0"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14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400" b="1" dirty="0" smtClean="0"/>
              <a:t>«длинные» </a:t>
            </a:r>
          </a:p>
          <a:p>
            <a:r>
              <a:rPr lang="ru-RU" sz="4400" b="1" dirty="0" smtClean="0"/>
              <a:t>специально </a:t>
            </a:r>
            <a:r>
              <a:rPr lang="ru-RU" sz="4400" b="1" dirty="0"/>
              <a:t>созданные  программы,  сюжеты  и  </a:t>
            </a:r>
            <a:r>
              <a:rPr lang="ru-RU" sz="4400" b="1" dirty="0" smtClean="0"/>
              <a:t>рубрики на  </a:t>
            </a:r>
            <a:r>
              <a:rPr lang="ru-RU" sz="4400" b="1" dirty="0"/>
              <a:t>общероссийском  и  региональном  телевидении, </a:t>
            </a:r>
            <a:endParaRPr lang="ru-RU" sz="4400" b="1" dirty="0" smtClean="0"/>
          </a:p>
          <a:p>
            <a:r>
              <a:rPr lang="ru-RU" sz="4400" b="1" dirty="0" smtClean="0"/>
              <a:t> </a:t>
            </a:r>
            <a:r>
              <a:rPr lang="ru-RU" sz="4400" b="1" dirty="0"/>
              <a:t>различные  гостевые  эфиры  с   использованием   </a:t>
            </a:r>
            <a:r>
              <a:rPr lang="ru-RU" sz="4400" b="1" dirty="0" smtClean="0"/>
              <a:t>средств радиовещания</a:t>
            </a:r>
            <a:r>
              <a:rPr lang="ru-RU" sz="4400" b="1" dirty="0"/>
              <a:t>, </a:t>
            </a:r>
            <a:endParaRPr lang="ru-RU" sz="4400" b="1" dirty="0" smtClean="0"/>
          </a:p>
          <a:p>
            <a:r>
              <a:rPr lang="ru-RU" sz="4400" b="1" dirty="0" smtClean="0"/>
              <a:t>реализация </a:t>
            </a:r>
            <a:r>
              <a:rPr lang="ru-RU" sz="4400" b="1" dirty="0"/>
              <a:t>специальных проектов в  информационно-телекоммуникационной  сети  "Интернет</a:t>
            </a:r>
            <a:r>
              <a:rPr lang="ru-RU" sz="4400" b="1" dirty="0" smtClean="0"/>
              <a:t>",</a:t>
            </a:r>
          </a:p>
          <a:p>
            <a:r>
              <a:rPr lang="ru-RU" sz="4400" b="1" dirty="0" smtClean="0"/>
              <a:t>длительная </a:t>
            </a:r>
            <a:r>
              <a:rPr lang="ru-RU" sz="4400" b="1" dirty="0"/>
              <a:t>активность в социальных  сетях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800" b="1" dirty="0" smtClean="0"/>
              <a:t>«короткие»</a:t>
            </a:r>
          </a:p>
          <a:p>
            <a:r>
              <a:rPr lang="ru-RU" sz="3800" b="1" dirty="0" smtClean="0"/>
              <a:t>видео-  </a:t>
            </a:r>
            <a:r>
              <a:rPr lang="ru-RU" sz="3800" b="1" dirty="0"/>
              <a:t>и  </a:t>
            </a:r>
            <a:r>
              <a:rPr lang="ru-RU" sz="3800" b="1" dirty="0" err="1"/>
              <a:t>аудиоролики</a:t>
            </a:r>
            <a:r>
              <a:rPr lang="ru-RU" sz="3800" b="1" dirty="0"/>
              <a:t>  хронометражем  до  60  </a:t>
            </a:r>
            <a:r>
              <a:rPr lang="ru-RU" sz="3800" b="1" dirty="0" smtClean="0"/>
              <a:t>секунд,</a:t>
            </a:r>
          </a:p>
          <a:p>
            <a:r>
              <a:rPr lang="ru-RU" sz="3800" b="1" dirty="0" smtClean="0"/>
              <a:t>баннерная  </a:t>
            </a:r>
            <a:r>
              <a:rPr lang="ru-RU" sz="3800" b="1" dirty="0"/>
              <a:t>рекламу  в  информационно-телекоммуникационной   сети   "Интернет",   объявления   и   </a:t>
            </a:r>
            <a:r>
              <a:rPr lang="ru-RU" sz="3800" b="1" dirty="0" smtClean="0"/>
              <a:t>рекламные</a:t>
            </a:r>
          </a:p>
          <a:p>
            <a:r>
              <a:rPr lang="ru-RU" sz="3800" b="1" dirty="0" smtClean="0"/>
              <a:t>модули</a:t>
            </a:r>
            <a:r>
              <a:rPr lang="ru-RU" sz="3800" b="1" dirty="0"/>
              <a:t>, сгруппированные в рекламные блоки в печатных СМИ</a:t>
            </a:r>
            <a:endParaRPr lang="ru-RU" b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solidFill>
            <a:srgbClr val="FF0000"/>
          </a:solidFill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z="44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>ФОРМАТЫ КОММУНИКАЦИИ</a:t>
            </a:r>
            <a:endParaRPr lang="ru-RU" sz="4400" b="1" dirty="0"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58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80728"/>
          </a:xfrm>
          <a:solidFill>
            <a:srgbClr val="FF0000"/>
          </a:solidFill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>ИНСТРУМЕНТЫ ПОПУЛЯЦИОННОЙ СТРАТЕГИИ</a:t>
            </a:r>
            <a:endParaRPr lang="ru-RU" sz="2400" b="1" dirty="0"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-180528" y="980728"/>
            <a:ext cx="2023696" cy="13681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ЗАКОНЫ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627784" y="980728"/>
            <a:ext cx="3744416" cy="302433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СРЕДСТВА МАССОВОЙ ИНФОРМАЦИИ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48" name="Picture 4" descr="http://www.medikforum.ru/news/uploads/stars/elena_malysheva/medium_c2ad958bc4663e916259226c7cf26db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79" y="2983922"/>
            <a:ext cx="1926580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omn-omn-omn.ru/images/275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28517"/>
            <a:ext cx="1154448" cy="163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tnp-azs.ru/userfiles/images/facebook_logo_201305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88" y="1090007"/>
            <a:ext cx="611560" cy="607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joomline.ru/images/jlvkgroup-ico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524" y="1340768"/>
            <a:ext cx="732380" cy="73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http://img13.nnm.ru/5/3/e/8/1/53e81ff078ed2f8c4d919677fcd1c565_fu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578" y="1090007"/>
            <a:ext cx="1106227" cy="146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3" name="Picture 19" descr="http://www.cowetaschools.org/ases/images/Arnco/thumbnails/twitter_logo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2902" y="1988840"/>
            <a:ext cx="592994" cy="59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вал 6"/>
          <p:cNvSpPr/>
          <p:nvPr/>
        </p:nvSpPr>
        <p:spPr>
          <a:xfrm>
            <a:off x="395536" y="1916832"/>
            <a:ext cx="2460238" cy="136815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МЕДИЙНЫЕ ПЕРСОНЫ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169" name="Picture 25" descr="http://agregator.pro/foto/putin-i-medvedev-potrenirovalis-v-sochi.3694423.2015_08_3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996952"/>
            <a:ext cx="2497664" cy="1665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Овал 16"/>
          <p:cNvSpPr/>
          <p:nvPr/>
        </p:nvSpPr>
        <p:spPr>
          <a:xfrm>
            <a:off x="5375084" y="2132856"/>
            <a:ext cx="3168352" cy="266429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СОЦИАЛЬНАЯ РЕКЛАМА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41925"/>
            <a:ext cx="2232248" cy="125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 descr="http://www.blago.ru.postman.ru/files/images/photo_1422525910_w550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805" y="3789040"/>
            <a:ext cx="268829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Овал 19"/>
          <p:cNvSpPr/>
          <p:nvPr/>
        </p:nvSpPr>
        <p:spPr>
          <a:xfrm>
            <a:off x="4421978" y="4547342"/>
            <a:ext cx="2815426" cy="2245278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НАГЛЯДНЫЕ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chemeClr val="tx1"/>
                </a:solidFill>
              </a:rPr>
              <a:t>МАТЕРИАЛЫ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971600" y="4662061"/>
            <a:ext cx="3817584" cy="193529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ОБРАЗОВАТЕЛЬНЫЕ ПРОГРАММЫ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23" name="Picture 11" descr="http://xn--3-otbgcof.xn--p1ai/images/News/zdorov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656586"/>
            <a:ext cx="1616593" cy="1068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http://alanclinic.ru/upload/medialibrary/aac/aaced6cbfdb1076399847f9a9399ae6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928323"/>
            <a:ext cx="1656184" cy="110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275909"/>
            <a:ext cx="1295189" cy="1516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093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  <a:solidFill>
            <a:srgbClr val="FF0000"/>
          </a:solidFill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/>
            </a:r>
            <a:br>
              <a:rPr lang="ru-RU" sz="3200" b="1" dirty="0" smtClean="0">
                <a:solidFill>
                  <a:schemeClr val="bg1"/>
                </a:solidFill>
                <a:effectLst/>
                <a:cs typeface="Calibri" pitchFamily="34" charset="0"/>
              </a:rPr>
            </a:br>
            <a:r>
              <a:rPr lang="ru-RU" sz="3200" b="1" dirty="0">
                <a:solidFill>
                  <a:schemeClr val="bg1"/>
                </a:solidFill>
                <a:effectLst/>
                <a:cs typeface="Calibri" pitchFamily="34" charset="0"/>
              </a:rPr>
              <a:t/>
            </a:r>
            <a:br>
              <a:rPr lang="ru-RU" sz="3200" b="1" dirty="0">
                <a:solidFill>
                  <a:schemeClr val="bg1"/>
                </a:solidFill>
                <a:effectLst/>
                <a:cs typeface="Calibri" pitchFamily="34" charset="0"/>
              </a:rPr>
            </a:br>
            <a:r>
              <a:rPr lang="ru-RU" sz="44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/>
            </a:r>
            <a:br>
              <a:rPr lang="ru-RU" sz="4400" b="1" dirty="0" smtClean="0">
                <a:solidFill>
                  <a:schemeClr val="bg1"/>
                </a:solidFill>
                <a:effectLst/>
                <a:cs typeface="Calibri" pitchFamily="34" charset="0"/>
              </a:rPr>
            </a:br>
            <a:r>
              <a:rPr lang="ru-RU" sz="24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>МЕЖВЕДОМСТВЕННОЕ ВЗАИМОДЕЙСТВИЕ</a:t>
            </a:r>
            <a:endParaRPr lang="ru-RU" sz="2400" b="1" dirty="0"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>
                <a:solidFill>
                  <a:schemeClr val="tx1"/>
                </a:solidFill>
                <a:latin typeface="+mn-lt"/>
                <a:cs typeface="Calibri" pitchFamily="34" charset="0"/>
              </a:rPr>
              <a:t>ОХВАТ НАСЕЛЕНИЯ В ВОЗРАСТЕ ОТ 0 ДО ………………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484784"/>
            <a:ext cx="4176464" cy="1584176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cs typeface="Calibri" pitchFamily="34" charset="0"/>
              </a:rPr>
              <a:t>ИНФОРМИРОВАНИЕ НАСЕЛЕНИЯ О ФАКТОРАХ РИСКА И МОТИВИРОВАНИЕ  К ВЕДЕНИЮ ЗОЖ</a:t>
            </a:r>
            <a:endParaRPr lang="ru-RU" sz="1600" b="1" dirty="0">
              <a:cs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1484784"/>
            <a:ext cx="3744416" cy="1584176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Calibri" pitchFamily="34" charset="0"/>
              </a:rPr>
              <a:t>СОЗДАНИЕ УСЛОВИЙ ДЛЯ ВЕДЕНИЯ ЗОЖ</a:t>
            </a:r>
            <a:endParaRPr lang="ru-RU" b="1" dirty="0"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8514" y="4171564"/>
            <a:ext cx="8356122" cy="1345668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Calibri" pitchFamily="34" charset="0"/>
              </a:rPr>
              <a:t>ОРГАНЫ ВЛАСТИ, АДМИНИСТРАЦИЯ, КУЛЬТУРА, ОБРАЗОВАНИЕ, СПОРТ, ЗДРАВООХРАНЕНИЕ, БИЗНЕС, РЕЛИГИЯ</a:t>
            </a:r>
            <a:endParaRPr lang="ru-RU" b="1" dirty="0">
              <a:cs typeface="Calibri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27784" y="2852936"/>
            <a:ext cx="3744416" cy="1584176"/>
          </a:xfrm>
          <a:prstGeom prst="rect">
            <a:avLst/>
          </a:prstGeom>
          <a:solidFill>
            <a:srgbClr val="00B0F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Calibri" pitchFamily="34" charset="0"/>
              </a:rPr>
              <a:t>ОБУЧЕНИЕ ПЕДАГОГОВ,</a:t>
            </a:r>
          </a:p>
          <a:p>
            <a:pPr algn="ctr"/>
            <a:r>
              <a:rPr lang="ru-RU" b="1" dirty="0" smtClean="0">
                <a:cs typeface="Calibri" pitchFamily="34" charset="0"/>
              </a:rPr>
              <a:t>СОЦИАЛЬНЫХ РАБОТНИКОВ</a:t>
            </a:r>
            <a:endParaRPr lang="ru-RU" b="1" dirty="0"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514" y="5626079"/>
            <a:ext cx="8356122" cy="1345668"/>
          </a:xfrm>
          <a:prstGeom prst="rect">
            <a:avLst/>
          </a:prstGeom>
          <a:solidFill>
            <a:srgbClr val="7030A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cs typeface="Calibri" pitchFamily="34" charset="0"/>
              </a:rPr>
              <a:t>АНАЛИЗ ДЕМОГРАФИЧЕСКОЙ СИТУАЦИИ, </a:t>
            </a:r>
          </a:p>
          <a:p>
            <a:pPr algn="ctr"/>
            <a:r>
              <a:rPr lang="ru-RU" b="1" dirty="0" smtClean="0">
                <a:cs typeface="Calibri" pitchFamily="34" charset="0"/>
              </a:rPr>
              <a:t>КОРРЕКЦИЯ ПЛАНА РЕАЛИЗАЦИИ  В МУНИЦИПАЛЬНОМ ОБРАЗОВАНИИ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Концепции демографической политики Российской Федерации </a:t>
            </a:r>
            <a:endParaRPr lang="ru-RU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ru-RU" sz="3200" b="1" dirty="0" smtClean="0">
                <a:solidFill>
                  <a:schemeClr val="bg1"/>
                </a:solidFill>
                <a:effectLst/>
                <a:cs typeface="Calibri" pitchFamily="34" charset="0"/>
              </a:rPr>
              <a:t>КЕЙС «ПРОФИЛАКТИКА КУРЕНИЯ»</a:t>
            </a:r>
            <a:endParaRPr lang="ru-RU" sz="3200" b="1" dirty="0">
              <a:solidFill>
                <a:schemeClr val="bg1"/>
              </a:solidFill>
              <a:effectLst/>
              <a:cs typeface="Calibri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1756792"/>
          </a:xfrm>
        </p:spPr>
        <p:txBody>
          <a:bodyPr/>
          <a:lstStyle/>
          <a:p>
            <a:r>
              <a:rPr lang="ru-RU" b="1" dirty="0" smtClean="0">
                <a:latin typeface="+mn-lt"/>
              </a:rPr>
              <a:t>По данным ВОЗ</a:t>
            </a: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В России курят</a:t>
            </a:r>
          </a:p>
          <a:p>
            <a:pPr marL="0" indent="0">
              <a:buNone/>
            </a:pPr>
            <a:r>
              <a:rPr lang="ru-RU" b="1" dirty="0" smtClean="0">
                <a:latin typeface="+mn-lt"/>
              </a:rPr>
              <a:t>24,4% подростков в возрасте 15-18 лет</a:t>
            </a:r>
            <a:endParaRPr lang="ru-RU" b="1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33" y="3710187"/>
            <a:ext cx="3635896" cy="2726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 descr="Z:\Вершинина\Информационные панели\курение, питание от Ирины\500 на 1000\Влияние курения на организм_500х1000 мм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996952"/>
            <a:ext cx="1798637" cy="360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871" y="1422213"/>
            <a:ext cx="3697441" cy="2078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888753" y="4653136"/>
            <a:ext cx="3491559" cy="1872208"/>
          </a:xfrm>
          <a:prstGeom prst="rect">
            <a:avLst/>
          </a:prstGeom>
          <a:solidFill>
            <a:srgbClr val="FF0000"/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 smtClean="0">
                <a:cs typeface="Calibri" pitchFamily="34" charset="0"/>
              </a:rPr>
              <a:t>ВИДЕОМАТЕРИАЛЫ,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 smtClean="0">
                <a:cs typeface="Calibri" pitchFamily="34" charset="0"/>
              </a:rPr>
              <a:t>ШКОЛА ПРОФИЛАКТИКИ КУРЕНИЯ,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1600" b="1" dirty="0" smtClean="0">
                <a:cs typeface="Calibri" pitchFamily="34" charset="0"/>
              </a:rPr>
              <a:t>МАКЕТЫ ПЛАКАТОВ</a:t>
            </a:r>
            <a:endParaRPr lang="ru-RU" sz="1600" b="1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0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2351</TotalTime>
  <Words>1005</Words>
  <Application>Microsoft Office PowerPoint</Application>
  <PresentationFormat>Экран (4:3)</PresentationFormat>
  <Paragraphs>144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Взаимодействие наркологической службы с Центром медицинской профилактики  на территории Пермского края </vt:lpstr>
      <vt:lpstr>Презентация PowerPoint</vt:lpstr>
      <vt:lpstr>Презентация PowerPoint</vt:lpstr>
      <vt:lpstr>СТРАТЕГИИ ПРОФИЛАКТИКИ</vt:lpstr>
      <vt:lpstr>Презентация PowerPoint</vt:lpstr>
      <vt:lpstr>Презентация PowerPoint</vt:lpstr>
      <vt:lpstr>ИНСТРУМЕНТЫ ПОПУЛЯЦИОННОЙ СТРАТЕГИИ</vt:lpstr>
      <vt:lpstr>   МЕЖВЕДОМСТВЕННОЕ ВЗАИМОДЕЙСТВИЕ</vt:lpstr>
      <vt:lpstr>КЕЙС «ПРОФИЛАКТИКА КУРЕНИЯ»</vt:lpstr>
      <vt:lpstr>КЕЙС «ПРОФИЛАКТИКА КУРЕНИЯ»</vt:lpstr>
      <vt:lpstr>КЕЙС «ПРОФИЛАКТИКА ПАГУБНОГО ПОТРЕБЛЕНИЯ АЛКОГОЛЯ»</vt:lpstr>
      <vt:lpstr>Презентация PowerPoint</vt:lpstr>
      <vt:lpstr>САМАЯ ЭФФЕКТИВНАЯ ПРОФИЛАКТИКА – ФОРМИРОВАНИЕ НАВЫКОВ ЗДОРОВОГО ОБРАЗА ЖИЗНИ СРЕДИ ДЕТЕЙ И ПОДРОСТКОВ</vt:lpstr>
      <vt:lpstr>СПАСИБО ЗА ВНИМАНИЕ!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91</cp:revision>
  <cp:lastPrinted>2016-11-22T09:49:53Z</cp:lastPrinted>
  <dcterms:created xsi:type="dcterms:W3CDTF">2016-04-13T09:29:18Z</dcterms:created>
  <dcterms:modified xsi:type="dcterms:W3CDTF">2016-11-23T11:35:50Z</dcterms:modified>
</cp:coreProperties>
</file>